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7" r:id="rId11"/>
    <p:sldId id="298" r:id="rId12"/>
    <p:sldId id="29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96" r:id="rId24"/>
    <p:sldId id="275" r:id="rId25"/>
    <p:sldId id="277" r:id="rId26"/>
    <p:sldId id="278" r:id="rId27"/>
    <p:sldId id="279" r:id="rId28"/>
    <p:sldId id="281" r:id="rId29"/>
    <p:sldId id="282" r:id="rId30"/>
    <p:sldId id="283" r:id="rId31"/>
    <p:sldId id="284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6" autoAdjust="0"/>
    <p:restoredTop sz="99190" autoAdjust="0"/>
  </p:normalViewPr>
  <p:slideViewPr>
    <p:cSldViewPr snapToGrid="0" snapToObjects="1">
      <p:cViewPr varScale="1">
        <p:scale>
          <a:sx n="119" d="100"/>
          <a:sy n="119" d="100"/>
        </p:scale>
        <p:origin x="-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A616-E01B-FE4F-828A-213CCBDE6304}" type="datetimeFigureOut">
              <a:rPr lang="en-US" smtClean="0"/>
              <a:t>28/11/17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3A9-DA05-E04D-BAE2-B9D98780975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A616-E01B-FE4F-828A-213CCBDE6304}" type="datetimeFigureOut">
              <a:rPr lang="en-US" smtClean="0"/>
              <a:t>28/11/17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3A9-DA05-E04D-BAE2-B9D987809755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A616-E01B-FE4F-828A-213CCBDE6304}" type="datetimeFigureOut">
              <a:rPr lang="en-US" smtClean="0"/>
              <a:t>28/11/17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3A9-DA05-E04D-BAE2-B9D98780975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A616-E01B-FE4F-828A-213CCBDE6304}" type="datetimeFigureOut">
              <a:rPr lang="en-US" smtClean="0"/>
              <a:t>28/11/17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3A9-DA05-E04D-BAE2-B9D98780975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A616-E01B-FE4F-828A-213CCBDE6304}" type="datetimeFigureOut">
              <a:rPr lang="en-US" smtClean="0"/>
              <a:t>28/11/17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3A9-DA05-E04D-BAE2-B9D98780975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A616-E01B-FE4F-828A-213CCBDE6304}" type="datetimeFigureOut">
              <a:rPr lang="en-US" smtClean="0"/>
              <a:t>28/11/17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3A9-DA05-E04D-BAE2-B9D987809755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A616-E01B-FE4F-828A-213CCBDE6304}" type="datetimeFigureOut">
              <a:rPr lang="en-US" smtClean="0"/>
              <a:t>28/11/17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3A9-DA05-E04D-BAE2-B9D98780975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A616-E01B-FE4F-828A-213CCBDE6304}" type="datetimeFigureOut">
              <a:rPr lang="en-US" smtClean="0"/>
              <a:t>28/11/17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3A9-DA05-E04D-BAE2-B9D98780975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A616-E01B-FE4F-828A-213CCBDE6304}" type="datetimeFigureOut">
              <a:rPr lang="en-US" smtClean="0"/>
              <a:t>28/11/17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3A9-DA05-E04D-BAE2-B9D98780975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A616-E01B-FE4F-828A-213CCBDE6304}" type="datetimeFigureOut">
              <a:rPr lang="en-US" smtClean="0"/>
              <a:t>28/11/17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3A9-DA05-E04D-BAE2-B9D98780975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A616-E01B-FE4F-828A-213CCBDE6304}" type="datetimeFigureOut">
              <a:rPr lang="en-US" smtClean="0"/>
              <a:t>28/11/17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3A9-DA05-E04D-BAE2-B9D98780975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A616-E01B-FE4F-828A-213CCBDE6304}" type="datetimeFigureOut">
              <a:rPr lang="en-US" smtClean="0"/>
              <a:t>28/11/17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3A9-DA05-E04D-BAE2-B9D98780975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EB8A616-E01B-FE4F-828A-213CCBDE6304}" type="datetimeFigureOut">
              <a:rPr lang="en-US" smtClean="0"/>
              <a:t>28/11/17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5D763A9-DA05-E04D-BAE2-B9D987809755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1" Type="http://schemas.microsoft.com/office/2007/relationships/media" Target="file://localhost/Users/adrianalonsoenguita/Google%20Drive/Docencia/1%C2%BA%20bachiller/Filosofi%CC%81a%20Ciencia/Resultados_de_b_squeda_vacunas_Amazings_es.avi" TargetMode="External"/><Relationship Id="rId2" Type="http://schemas.openxmlformats.org/officeDocument/2006/relationships/video" Target="file://localhost/Users/adrianalonsoenguita/Google%20Drive/Docencia/1%C2%BA%20bachiller/Filosofi%CC%81a%20Ciencia/Resultados_de_b_squeda_vacunas_Amazings_es.avi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FILOSOFÍA DE LA CIENCIA.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2600" dirty="0" smtClean="0"/>
              <a:t>INDUCCIÓN Y DEDUCCIÓN.</a:t>
            </a:r>
            <a:endParaRPr lang="es-ES_tradnl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50px-Hiperboloide_una_hoj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81" y="35730"/>
            <a:ext cx="5079709" cy="67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non-euclidean-geometr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" y="734739"/>
            <a:ext cx="9139061" cy="536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3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eometri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5" y="-21210"/>
            <a:ext cx="7504592" cy="687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6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Sistemas formales.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419122" cy="4343400"/>
          </a:xfrm>
        </p:spPr>
        <p:txBody>
          <a:bodyPr/>
          <a:lstStyle/>
          <a:p>
            <a:r>
              <a:rPr lang="es-ES_tradnl" dirty="0" smtClean="0"/>
              <a:t>Su verdad depende de la coherencia del sistema.</a:t>
            </a:r>
          </a:p>
          <a:p>
            <a:r>
              <a:rPr lang="es-ES_tradnl" dirty="0" smtClean="0"/>
              <a:t>Verdad relativa al sistema.</a:t>
            </a:r>
          </a:p>
          <a:p>
            <a:pPr lvl="1"/>
            <a:r>
              <a:rPr lang="es-ES_tradnl" dirty="0" smtClean="0"/>
              <a:t>Un enunciado verdadero en un sistema y falso en otro.</a:t>
            </a:r>
          </a:p>
          <a:p>
            <a:pPr lvl="1"/>
            <a:r>
              <a:rPr lang="es-ES_tradnl" i="1" dirty="0" smtClean="0"/>
              <a:t>Valor de la carta 3 en mus, </a:t>
            </a:r>
            <a:r>
              <a:rPr lang="es-ES_tradnl" i="1" dirty="0" err="1" smtClean="0"/>
              <a:t>poker</a:t>
            </a:r>
            <a:r>
              <a:rPr lang="es-ES_tradnl" i="1" dirty="0" smtClean="0"/>
              <a:t>, chinchón…</a:t>
            </a:r>
          </a:p>
          <a:p>
            <a:r>
              <a:rPr lang="es-ES_tradnl" dirty="0" smtClean="0"/>
              <a:t>Siempre verdaderas. Tautológicas.</a:t>
            </a:r>
          </a:p>
          <a:p>
            <a:pPr lvl="1"/>
            <a:endParaRPr lang="es-ES_tradnl" i="1" dirty="0" smtClean="0"/>
          </a:p>
          <a:p>
            <a:pPr lvl="1"/>
            <a:endParaRPr lang="es-ES_tradnl" i="1" dirty="0" smtClean="0"/>
          </a:p>
          <a:p>
            <a:r>
              <a:rPr lang="es-ES_tradnl" dirty="0" smtClean="0"/>
              <a:t>Axiomas y postulados terminan por confundirse.</a:t>
            </a:r>
            <a:endParaRPr lang="es-ES_trad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cap="all" dirty="0" smtClean="0"/>
              <a:t>Proposiciones sintéticas.</a:t>
            </a:r>
            <a:endParaRPr lang="es-ES_tradnl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Conocimientos del mundo concreto.</a:t>
            </a:r>
          </a:p>
          <a:p>
            <a:r>
              <a:rPr lang="es-ES_tradnl" dirty="0" smtClean="0"/>
              <a:t>Han de ser contrastadas en la realidad.</a:t>
            </a:r>
          </a:p>
          <a:p>
            <a:pPr lvl="1"/>
            <a:r>
              <a:rPr lang="es-ES_tradnl" i="1" dirty="0" smtClean="0"/>
              <a:t>Hoy llueve.</a:t>
            </a:r>
          </a:p>
          <a:p>
            <a:pPr lvl="1"/>
            <a:r>
              <a:rPr lang="es-ES_tradnl" i="1" dirty="0" smtClean="0"/>
              <a:t>El perro del vecino es un pesado.</a:t>
            </a:r>
          </a:p>
          <a:p>
            <a:pPr lvl="1"/>
            <a:r>
              <a:rPr lang="es-ES_tradnl" i="1" dirty="0" smtClean="0"/>
              <a:t>Batman vence a </a:t>
            </a:r>
            <a:r>
              <a:rPr lang="es-ES_tradnl" i="1" dirty="0" err="1" smtClean="0"/>
              <a:t>Jocker</a:t>
            </a:r>
            <a:r>
              <a:rPr lang="es-ES_tradnl" i="1" dirty="0" smtClean="0"/>
              <a:t>.</a:t>
            </a:r>
          </a:p>
          <a:p>
            <a:pPr lvl="1"/>
            <a:r>
              <a:rPr lang="es-ES_tradnl" i="1" dirty="0" smtClean="0"/>
              <a:t>La revolución francesa culmina en la toma de la Bastilla.</a:t>
            </a:r>
          </a:p>
          <a:p>
            <a:pPr lvl="1"/>
            <a:r>
              <a:rPr lang="es-ES_tradnl" i="1" dirty="0" smtClean="0"/>
              <a:t>El agua hierve a 100º.</a:t>
            </a:r>
            <a:endParaRPr lang="es-ES_tradnl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Proposiciones sintéticas.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Ciencias naturales.	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Física.</a:t>
            </a:r>
          </a:p>
          <a:p>
            <a:r>
              <a:rPr lang="es-ES_tradnl" dirty="0" smtClean="0"/>
              <a:t>Química.</a:t>
            </a:r>
          </a:p>
          <a:p>
            <a:r>
              <a:rPr lang="es-ES_tradnl" dirty="0" smtClean="0"/>
              <a:t>Biología.</a:t>
            </a:r>
          </a:p>
          <a:p>
            <a:r>
              <a:rPr lang="es-ES_tradnl" dirty="0" smtClean="0"/>
              <a:t>Astronomía.</a:t>
            </a:r>
          </a:p>
          <a:p>
            <a:r>
              <a:rPr lang="es-ES_tradnl" dirty="0" smtClean="0"/>
              <a:t>Neurología.</a:t>
            </a:r>
          </a:p>
          <a:p>
            <a:r>
              <a:rPr lang="es-ES_tradnl" dirty="0" smtClean="0"/>
              <a:t>Farmacología</a:t>
            </a:r>
          </a:p>
          <a:p>
            <a:r>
              <a:rPr lang="es-ES_tradnl" dirty="0" smtClean="0"/>
              <a:t>…</a:t>
            </a:r>
            <a:endParaRPr lang="es-ES_trad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smtClean="0"/>
              <a:t>Ciencias sociales.</a:t>
            </a:r>
            <a:endParaRPr lang="es-ES_tradn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dirty="0" smtClean="0"/>
              <a:t>Historia.</a:t>
            </a:r>
          </a:p>
          <a:p>
            <a:r>
              <a:rPr lang="es-ES_tradnl" dirty="0" smtClean="0"/>
              <a:t>Psicología.</a:t>
            </a:r>
          </a:p>
          <a:p>
            <a:r>
              <a:rPr lang="es-ES_tradnl" dirty="0" smtClean="0"/>
              <a:t>Políticas.</a:t>
            </a:r>
          </a:p>
          <a:p>
            <a:r>
              <a:rPr lang="es-ES_tradnl" dirty="0" smtClean="0"/>
              <a:t>Sociología.</a:t>
            </a:r>
          </a:p>
          <a:p>
            <a:r>
              <a:rPr lang="es-ES_tradnl" dirty="0" smtClean="0"/>
              <a:t>Estética.</a:t>
            </a:r>
          </a:p>
          <a:p>
            <a:r>
              <a:rPr lang="es-ES_tradnl" dirty="0" smtClean="0"/>
              <a:t>Derecho.</a:t>
            </a:r>
          </a:p>
          <a:p>
            <a:r>
              <a:rPr lang="es-ES_tradnl" dirty="0" smtClean="0"/>
              <a:t>…</a:t>
            </a:r>
            <a:endParaRPr lang="es-ES_trad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Inducción.</a:t>
            </a:r>
            <a:endParaRPr lang="es-ES_tradn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Todas ellas hacen uso de la inducción.</a:t>
            </a:r>
          </a:p>
          <a:p>
            <a:endParaRPr lang="es-ES_tradnl" dirty="0" smtClean="0"/>
          </a:p>
          <a:p>
            <a:r>
              <a:rPr lang="es-ES_tradnl" dirty="0" smtClean="0"/>
              <a:t>Conocimiento que va desde lo particular a lo general.</a:t>
            </a:r>
            <a:endParaRPr lang="es-ES_trad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_Inducción segun Chalmer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Guión:</a:t>
            </a:r>
            <a:endParaRPr lang="es-ES_trad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_tradnl" dirty="0" smtClean="0"/>
              <a:t>I.- Modos.</a:t>
            </a:r>
          </a:p>
          <a:p>
            <a:r>
              <a:rPr lang="es-ES_tradnl" dirty="0" smtClean="0"/>
              <a:t>II.- Fundamento.</a:t>
            </a:r>
          </a:p>
          <a:p>
            <a:r>
              <a:rPr lang="es-ES_tradnl" dirty="0" smtClean="0"/>
              <a:t>III.- Problemas.</a:t>
            </a:r>
          </a:p>
          <a:p>
            <a:r>
              <a:rPr lang="es-ES_tradnl" dirty="0" smtClean="0"/>
              <a:t>IV.- Clases-</a:t>
            </a:r>
          </a:p>
          <a:p>
            <a:r>
              <a:rPr lang="es-ES_tradnl" dirty="0" smtClean="0"/>
              <a:t>V.- Métodos.</a:t>
            </a:r>
          </a:p>
          <a:p>
            <a:endParaRPr lang="es-ES_tradnl" dirty="0" smtClean="0"/>
          </a:p>
          <a:p>
            <a:r>
              <a:rPr lang="es-ES_tradnl" dirty="0" smtClean="0"/>
              <a:t>VI.- Verificación VS </a:t>
            </a:r>
            <a:r>
              <a:rPr lang="es-ES_tradnl" dirty="0" err="1" smtClean="0"/>
              <a:t>Falsación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7" name="Picture Placeholder 6" descr="galile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40" b="-40"/>
          <a:stretch>
            <a:fillRect/>
          </a:stretch>
        </p:blipFill>
        <p:spPr>
          <a:xfrm>
            <a:off x="4798879" y="359392"/>
            <a:ext cx="3949338" cy="574225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I.- MODOS.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u="sng" dirty="0" smtClean="0"/>
              <a:t>Ideación</a:t>
            </a:r>
            <a:r>
              <a:rPr lang="es-ES_tradnl" dirty="0" smtClean="0"/>
              <a:t>: captamos la idea general a partir de lo común.</a:t>
            </a:r>
          </a:p>
          <a:p>
            <a:pPr lvl="1"/>
            <a:r>
              <a:rPr lang="es-ES_tradnl" dirty="0" smtClean="0"/>
              <a:t>No afirmamos nada de ella, ninguna propiedad.</a:t>
            </a:r>
          </a:p>
          <a:p>
            <a:pPr lvl="1"/>
            <a:r>
              <a:rPr lang="es-ES_tradnl" dirty="0" smtClean="0"/>
              <a:t>No lo demostramos. Solo captamos la idea.</a:t>
            </a:r>
          </a:p>
          <a:p>
            <a:pPr lvl="1">
              <a:buNone/>
            </a:pPr>
            <a:endParaRPr lang="es-ES_tradnl" dirty="0" smtClean="0"/>
          </a:p>
          <a:p>
            <a:pPr lvl="1"/>
            <a:r>
              <a:rPr lang="es-ES_tradnl" i="1" dirty="0" smtClean="0"/>
              <a:t>1,2,4,8,16,32,… ¿cuál es el siguiente número?</a:t>
            </a:r>
          </a:p>
          <a:p>
            <a:pPr lvl="2"/>
            <a:r>
              <a:rPr lang="es-ES_tradnl" i="1" dirty="0" smtClean="0"/>
              <a:t>Camino:    particular  -&gt;   general  -&gt;  particular.</a:t>
            </a:r>
          </a:p>
          <a:p>
            <a:pPr lvl="2"/>
            <a:r>
              <a:rPr lang="es-ES_tradnl" i="1" dirty="0" smtClean="0"/>
              <a:t>Inducimos por ideación.</a:t>
            </a:r>
            <a:endParaRPr lang="es-ES_tradnl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RAZÓN.</a:t>
            </a:r>
            <a:endParaRPr lang="es-ES_trad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DEDUCCIÓN	</a:t>
            </a:r>
            <a:endParaRPr lang="es-ES_tradnl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Proposiciones analíticas.</a:t>
            </a:r>
          </a:p>
          <a:p>
            <a:endParaRPr lang="es-ES_tradnl" dirty="0" smtClean="0"/>
          </a:p>
          <a:p>
            <a:r>
              <a:rPr lang="es-ES_tradnl" i="1" dirty="0" smtClean="0"/>
              <a:t>Ciencias formales.</a:t>
            </a:r>
          </a:p>
          <a:p>
            <a:pPr lvl="1"/>
            <a:r>
              <a:rPr lang="es-ES_tradnl" i="1" dirty="0" smtClean="0"/>
              <a:t>Matemática, lógica…</a:t>
            </a:r>
            <a:endParaRPr lang="es-ES_tradnl" i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smtClean="0"/>
              <a:t>INDUCCIÓN</a:t>
            </a:r>
            <a:endParaRPr lang="es-ES_tradnl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dirty="0" smtClean="0"/>
              <a:t>Proposiciones sintéticas.</a:t>
            </a:r>
          </a:p>
          <a:p>
            <a:endParaRPr lang="es-ES_tradnl" dirty="0" smtClean="0"/>
          </a:p>
          <a:p>
            <a:r>
              <a:rPr lang="es-ES_tradnl" i="1" dirty="0" smtClean="0"/>
              <a:t>Ciencias empíricas.</a:t>
            </a:r>
          </a:p>
          <a:p>
            <a:pPr lvl="1"/>
            <a:r>
              <a:rPr lang="es-ES_tradnl" i="1" dirty="0" smtClean="0"/>
              <a:t>Física, biología, química…</a:t>
            </a:r>
            <a:endParaRPr lang="es-ES_tradnl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u="sng" dirty="0" smtClean="0"/>
              <a:t>Razonamiento</a:t>
            </a:r>
            <a:r>
              <a:rPr lang="es-ES_tradnl" dirty="0" smtClean="0"/>
              <a:t>: extrae la idea general y añade propiedades que han de ser verificadas en los particulares.</a:t>
            </a:r>
          </a:p>
          <a:p>
            <a:endParaRPr lang="es-ES_tradnl" dirty="0" smtClean="0"/>
          </a:p>
          <a:p>
            <a:pPr lvl="1"/>
            <a:r>
              <a:rPr lang="es-ES_tradnl" i="1" dirty="0" smtClean="0"/>
              <a:t>Plomo, mercurio, hierro, cobre…</a:t>
            </a:r>
          </a:p>
          <a:p>
            <a:pPr lvl="1"/>
            <a:r>
              <a:rPr lang="es-ES_tradnl" i="1" dirty="0" smtClean="0"/>
              <a:t>Idea general (clase): metales.</a:t>
            </a:r>
          </a:p>
          <a:p>
            <a:pPr lvl="1"/>
            <a:r>
              <a:rPr lang="es-ES_tradnl" i="1" smtClean="0"/>
              <a:t>Propiedad observada</a:t>
            </a:r>
            <a:r>
              <a:rPr lang="es-ES_tradnl" i="1" dirty="0" smtClean="0"/>
              <a:t>: conducen bien el calor.</a:t>
            </a:r>
          </a:p>
          <a:p>
            <a:pPr lvl="1"/>
            <a:r>
              <a:rPr lang="es-ES_tradnl" i="1" dirty="0" smtClean="0"/>
              <a:t>Aplicamos la propiedad a toda la clase: razonamiento.</a:t>
            </a:r>
          </a:p>
          <a:p>
            <a:pPr lvl="2"/>
            <a:r>
              <a:rPr lang="es-ES_tradnl" i="1" dirty="0" smtClean="0"/>
              <a:t>El titanio, el plomo, el cinc… conducen bien el calor.</a:t>
            </a:r>
            <a:endParaRPr lang="es-ES_tradnl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II.- Fundamento.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Principio de identidad.</a:t>
            </a:r>
          </a:p>
          <a:p>
            <a:r>
              <a:rPr lang="es-ES_tradnl" dirty="0" smtClean="0"/>
              <a:t>Vamos de parte a parte a través del todo.</a:t>
            </a:r>
          </a:p>
          <a:p>
            <a:pPr lvl="2"/>
            <a:r>
              <a:rPr lang="es-ES_tradnl" dirty="0" smtClean="0"/>
              <a:t>Constancia de las leyes de la naturaleza.</a:t>
            </a:r>
          </a:p>
          <a:p>
            <a:pPr lvl="2"/>
            <a:endParaRPr lang="es-ES_tradnl" dirty="0" smtClean="0"/>
          </a:p>
          <a:p>
            <a:pPr lvl="1"/>
            <a:r>
              <a:rPr lang="es-ES_tradnl" dirty="0" smtClean="0"/>
              <a:t>Cobre = conduce calor.</a:t>
            </a:r>
          </a:p>
          <a:p>
            <a:pPr lvl="1"/>
            <a:r>
              <a:rPr lang="es-ES_tradnl" dirty="0" smtClean="0"/>
              <a:t>Bronce = idéntico en </a:t>
            </a:r>
            <a:r>
              <a:rPr lang="es-ES_tradnl" dirty="0" err="1" smtClean="0"/>
              <a:t>metalidad</a:t>
            </a:r>
            <a:r>
              <a:rPr lang="es-ES_tradnl" dirty="0" smtClean="0"/>
              <a:t> -&gt; conduce calor.</a:t>
            </a:r>
            <a:endParaRPr lang="es-ES_tradn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III.- Problemas de la inducción.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3361"/>
            <a:ext cx="8042276" cy="4343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_tradnl" u="sng" dirty="0" smtClean="0"/>
              <a:t>Extensión </a:t>
            </a:r>
            <a:r>
              <a:rPr lang="es-ES_tradnl" dirty="0" smtClean="0"/>
              <a:t>de la clase.</a:t>
            </a:r>
          </a:p>
          <a:p>
            <a:pPr marL="793750" lvl="1" indent="-457200"/>
            <a:r>
              <a:rPr lang="es-ES_tradnl" dirty="0" smtClean="0"/>
              <a:t>No sabemos si la propiedad investigada pertenece a la esencia de las partes extensivas.</a:t>
            </a:r>
          </a:p>
          <a:p>
            <a:pPr marL="1076325" lvl="2" indent="-457200"/>
            <a:r>
              <a:rPr lang="es-ES_tradnl" i="1" dirty="0" smtClean="0"/>
              <a:t>Todos en el pueblo son rubios… ¿teñidos o naturales?</a:t>
            </a:r>
          </a:p>
          <a:p>
            <a:pPr marL="1076325" lvl="2" indent="-457200">
              <a:buNone/>
            </a:pPr>
            <a:endParaRPr lang="es-ES_tradnl" i="1" dirty="0" smtClean="0"/>
          </a:p>
          <a:p>
            <a:pPr marL="793750" lvl="1" indent="-457200"/>
            <a:r>
              <a:rPr lang="es-ES_tradnl" dirty="0" smtClean="0"/>
              <a:t>No conocemos la enumeración total de las partes.</a:t>
            </a:r>
          </a:p>
          <a:p>
            <a:pPr marL="1076325" lvl="2" indent="-457200"/>
            <a:r>
              <a:rPr lang="es-ES_tradnl" i="1" dirty="0" smtClean="0"/>
              <a:t>Todos los planetas giran en torno </a:t>
            </a:r>
          </a:p>
          <a:p>
            <a:pPr marL="1076325" lvl="2" indent="-457200">
              <a:buNone/>
            </a:pPr>
            <a:r>
              <a:rPr lang="es-ES_tradnl" i="1" dirty="0" smtClean="0"/>
              <a:t>			a una estrella.</a:t>
            </a:r>
            <a:endParaRPr lang="es-ES_tradnl" i="1" dirty="0"/>
          </a:p>
        </p:txBody>
      </p:sp>
      <p:pic>
        <p:nvPicPr>
          <p:cNvPr id="4" name="Picture 3" descr="marcian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238" y="3934678"/>
            <a:ext cx="3897762" cy="29233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n 3" descr="Captura de pantalla 2013-10-17 a la(s) 12.0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0"/>
            <a:ext cx="5661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179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29" y="115459"/>
            <a:ext cx="8434122" cy="641382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s-ES_tradnl" u="sng" dirty="0" smtClean="0"/>
              <a:t>Comprensión</a:t>
            </a:r>
            <a:r>
              <a:rPr lang="es-ES_tradnl" dirty="0" smtClean="0"/>
              <a:t>:</a:t>
            </a:r>
            <a:endParaRPr lang="es-ES_tradnl" i="1" dirty="0" smtClean="0"/>
          </a:p>
          <a:p>
            <a:pPr marL="793750" lvl="1" indent="-457200">
              <a:buNone/>
            </a:pPr>
            <a:endParaRPr lang="es-ES_tradnl" i="1" dirty="0" smtClean="0"/>
          </a:p>
          <a:p>
            <a:pPr marL="793750" lvl="1" indent="-457200">
              <a:buFont typeface="+mj-lt"/>
              <a:buAutoNum type="alphaLcParenR"/>
            </a:pPr>
            <a:r>
              <a:rPr lang="es-ES_tradnl" dirty="0" smtClean="0"/>
              <a:t>Sabemos que A está ligada esencialmente a B.</a:t>
            </a:r>
          </a:p>
          <a:p>
            <a:pPr marL="1076325" lvl="2" indent="-457200"/>
            <a:r>
              <a:rPr lang="es-ES_tradnl" i="1" dirty="0" smtClean="0"/>
              <a:t>B = ser un número par.</a:t>
            </a:r>
          </a:p>
          <a:p>
            <a:pPr marL="1076325" lvl="2" indent="-457200"/>
            <a:r>
              <a:rPr lang="es-ES_tradnl" i="1" dirty="0" smtClean="0"/>
              <a:t>A = al sumarse a sí mismo dar otro </a:t>
            </a:r>
            <a:r>
              <a:rPr lang="es-ES_tradnl" i="1" dirty="0" err="1" smtClean="0"/>
              <a:t>nº</a:t>
            </a:r>
            <a:r>
              <a:rPr lang="es-ES_tradnl" i="1" dirty="0" smtClean="0"/>
              <a:t> par (2n).</a:t>
            </a:r>
          </a:p>
          <a:p>
            <a:pPr marL="2622550" lvl="5" indent="-457200"/>
            <a:r>
              <a:rPr lang="es-ES" dirty="0"/>
              <a:t>P</a:t>
            </a:r>
            <a:r>
              <a:rPr lang="es-ES" baseline="-25000" dirty="0"/>
              <a:t>1</a:t>
            </a:r>
            <a:r>
              <a:rPr lang="es-ES" dirty="0"/>
              <a:t> + P</a:t>
            </a:r>
            <a:r>
              <a:rPr lang="es-ES" baseline="-25000" dirty="0"/>
              <a:t>2</a:t>
            </a:r>
            <a:r>
              <a:rPr lang="es-ES" dirty="0"/>
              <a:t> = 2a + 2b = 2 (a + b) = 2n </a:t>
            </a:r>
          </a:p>
          <a:p>
            <a:pPr marL="1076325" lvl="2" indent="-457200"/>
            <a:endParaRPr lang="es-ES_tradnl" i="1" dirty="0" smtClean="0"/>
          </a:p>
          <a:p>
            <a:pPr marL="1076325" lvl="2" indent="-457200"/>
            <a:r>
              <a:rPr lang="es-ES_tradnl" dirty="0" smtClean="0"/>
              <a:t>La una se deduce de la otra.</a:t>
            </a:r>
          </a:p>
          <a:p>
            <a:pPr marL="1076325" lvl="2" indent="-457200"/>
            <a:r>
              <a:rPr lang="es-ES_tradnl" dirty="0" smtClean="0"/>
              <a:t>¿Comprobación empírica?</a:t>
            </a:r>
          </a:p>
          <a:p>
            <a:pPr marL="1076325" lvl="2" indent="-457200"/>
            <a:r>
              <a:rPr lang="es-ES_tradnl" dirty="0" smtClean="0"/>
              <a:t>INDUCCIÓN INTERNA.</a:t>
            </a:r>
            <a:endParaRPr lang="es-ES_tradn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IV.- Clases.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10" y="1600200"/>
            <a:ext cx="8507615" cy="49628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s-ES_tradnl" b="1" dirty="0" smtClean="0"/>
              <a:t>Inducción extrínseca completa</a:t>
            </a:r>
            <a:r>
              <a:rPr lang="es-ES_tradnl" dirty="0" smtClean="0"/>
              <a:t>: logramos enumerar todas las partes.</a:t>
            </a:r>
          </a:p>
          <a:p>
            <a:pPr marL="793750" lvl="1" indent="-457200"/>
            <a:r>
              <a:rPr lang="es-ES_tradnl" dirty="0" smtClean="0"/>
              <a:t>Si ya sé que todos tienen una propiedad, ¿qué adelanto?</a:t>
            </a:r>
          </a:p>
          <a:p>
            <a:pPr marL="793750" lvl="1" indent="-457200"/>
            <a:r>
              <a:rPr lang="es-ES_tradnl" dirty="0" smtClean="0"/>
              <a:t>No aumenta el conocimiento.</a:t>
            </a:r>
          </a:p>
          <a:p>
            <a:pPr marL="793750" lvl="1" indent="-457200"/>
            <a:endParaRPr lang="es-ES_tradnl" dirty="0" smtClean="0"/>
          </a:p>
          <a:p>
            <a:pPr marL="457200" indent="-457200">
              <a:buFont typeface="+mj-lt"/>
              <a:buAutoNum type="alphaUcPeriod"/>
            </a:pPr>
            <a:r>
              <a:rPr lang="es-ES_tradnl" b="1" dirty="0" smtClean="0"/>
              <a:t>Inducción extrínseca incompleta</a:t>
            </a:r>
            <a:r>
              <a:rPr lang="es-ES_tradnl" dirty="0" smtClean="0"/>
              <a:t>: no logramos enumerar todas las partes.</a:t>
            </a:r>
          </a:p>
          <a:p>
            <a:pPr marL="793750" lvl="1" indent="-457200"/>
            <a:r>
              <a:rPr lang="es-ES_tradnl" dirty="0" smtClean="0"/>
              <a:t>De unos miembros pasamos al conocimiento de otros.</a:t>
            </a:r>
          </a:p>
          <a:p>
            <a:pPr marL="793750" lvl="1" indent="-457200">
              <a:buNone/>
            </a:pPr>
            <a:endParaRPr lang="es-ES_tradnl" dirty="0" smtClean="0"/>
          </a:p>
          <a:p>
            <a:pPr marL="457200" indent="-457200">
              <a:buFont typeface="+mj-lt"/>
              <a:buAutoNum type="alphaUcPeriod"/>
            </a:pPr>
            <a:r>
              <a:rPr lang="es-ES_tradnl" b="1" dirty="0" smtClean="0"/>
              <a:t>Inducción intrínseca</a:t>
            </a:r>
            <a:r>
              <a:rPr lang="es-ES_tradnl" dirty="0" smtClean="0"/>
              <a:t>: no es inductivo, es deductivo.</a:t>
            </a:r>
          </a:p>
          <a:p>
            <a:pPr marL="793750" lvl="1" indent="-457200">
              <a:buFont typeface="+mj-lt"/>
              <a:buAutoNum type="alphaUcPeriod"/>
            </a:pPr>
            <a:endParaRPr lang="es-ES_tradn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V.- Métodos inductivos.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Stuart </a:t>
            </a:r>
            <a:r>
              <a:rPr lang="es-ES_tradnl" dirty="0" err="1" smtClean="0"/>
              <a:t>Mill</a:t>
            </a:r>
            <a:r>
              <a:rPr lang="es-ES_tradnl" dirty="0" smtClean="0"/>
              <a:t>. </a:t>
            </a:r>
            <a:r>
              <a:rPr lang="es-ES_tradnl" u="sng" dirty="0" smtClean="0"/>
              <a:t>El sistema de la lógica</a:t>
            </a:r>
            <a:r>
              <a:rPr lang="es-ES_tradnl" dirty="0" smtClean="0"/>
              <a:t> (1843).</a:t>
            </a:r>
          </a:p>
          <a:p>
            <a:endParaRPr lang="es-ES_tradnl" dirty="0" smtClean="0"/>
          </a:p>
          <a:p>
            <a:pPr marL="806450" lvl="1" indent="-457200">
              <a:buFont typeface="+mj-lt"/>
              <a:buAutoNum type="arabicPeriod"/>
            </a:pPr>
            <a:r>
              <a:rPr lang="es-ES_tradnl" b="1" dirty="0" smtClean="0"/>
              <a:t>Semejanza.</a:t>
            </a:r>
          </a:p>
          <a:p>
            <a:pPr marL="806450" lvl="1" indent="-457200">
              <a:buFont typeface="+mj-lt"/>
              <a:buAutoNum type="arabicPeriod"/>
            </a:pPr>
            <a:r>
              <a:rPr lang="es-ES_tradnl" b="1" dirty="0" smtClean="0"/>
              <a:t>Diferencia.</a:t>
            </a:r>
          </a:p>
          <a:p>
            <a:pPr marL="806450" lvl="1" indent="-457200">
              <a:buFont typeface="+mj-lt"/>
              <a:buAutoNum type="arabicPeriod"/>
            </a:pPr>
            <a:r>
              <a:rPr lang="es-ES_tradnl" b="1" dirty="0" smtClean="0"/>
              <a:t>Variantes concomitantes.</a:t>
            </a:r>
          </a:p>
          <a:p>
            <a:pPr marL="806450" lvl="1" indent="-457200">
              <a:buFont typeface="+mj-lt"/>
              <a:buAutoNum type="arabicPeriod"/>
            </a:pPr>
            <a:r>
              <a:rPr lang="es-ES_tradnl" b="1" dirty="0" smtClean="0"/>
              <a:t>Residuos.</a:t>
            </a:r>
            <a:endParaRPr lang="es-ES_tradnl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Semejanza.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Define a la clase la nota que aparece en todos los casos, mientras otras no lo hacen.</a:t>
            </a:r>
            <a:endParaRPr lang="es-ES_tradnl" dirty="0"/>
          </a:p>
        </p:txBody>
      </p:sp>
      <p:pic>
        <p:nvPicPr>
          <p:cNvPr id="4" name="Picture 3" descr="hitle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03" y="2749402"/>
            <a:ext cx="7233447" cy="41085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aroid_coll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378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6363" y="719233"/>
            <a:ext cx="2688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El bromuro de plata se</a:t>
            </a:r>
          </a:p>
          <a:p>
            <a:r>
              <a:rPr lang="es-ES_tradnl" dirty="0"/>
              <a:t>d</a:t>
            </a:r>
            <a:r>
              <a:rPr lang="es-ES_tradnl" dirty="0" smtClean="0"/>
              <a:t>escompone ante:</a:t>
            </a:r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5664251" y="2011605"/>
            <a:ext cx="122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Luz solar.</a:t>
            </a:r>
            <a:endParaRPr lang="es-ES_tradnl" dirty="0"/>
          </a:p>
        </p:txBody>
      </p:sp>
      <p:sp>
        <p:nvSpPr>
          <p:cNvPr id="5" name="TextBox 4"/>
          <p:cNvSpPr txBox="1"/>
          <p:nvPr/>
        </p:nvSpPr>
        <p:spPr>
          <a:xfrm>
            <a:off x="7147745" y="2595982"/>
            <a:ext cx="165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Luz eléctrica.</a:t>
            </a:r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6046363" y="3382643"/>
            <a:ext cx="306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Resplandor de una fogata.</a:t>
            </a:r>
            <a:endParaRPr lang="es-ES_tradnl" dirty="0"/>
          </a:p>
        </p:txBody>
      </p:sp>
      <p:sp>
        <p:nvSpPr>
          <p:cNvPr id="7" name="TextBox 6"/>
          <p:cNvSpPr txBox="1"/>
          <p:nvPr/>
        </p:nvSpPr>
        <p:spPr>
          <a:xfrm>
            <a:off x="6046363" y="5534868"/>
            <a:ext cx="202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La luz causa su </a:t>
            </a:r>
          </a:p>
          <a:p>
            <a:r>
              <a:rPr lang="es-ES_tradnl" dirty="0" smtClean="0"/>
              <a:t>descomposición.</a:t>
            </a:r>
            <a:endParaRPr lang="es-ES_tradnl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473429" y="1562083"/>
            <a:ext cx="674316" cy="449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136318" y="2112727"/>
            <a:ext cx="1820561" cy="71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174005" y="2079032"/>
            <a:ext cx="1033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6686963" y="4281685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Diferencia.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2007203"/>
          </a:xfrm>
        </p:spPr>
        <p:txBody>
          <a:bodyPr/>
          <a:lstStyle/>
          <a:p>
            <a:r>
              <a:rPr lang="es-ES_tradnl" dirty="0" smtClean="0"/>
              <a:t>Consiste en eliminar o añadir notas a los objetos que poseen la propiedad.</a:t>
            </a:r>
          </a:p>
          <a:p>
            <a:pPr lvl="1"/>
            <a:r>
              <a:rPr lang="es-ES_tradnl" dirty="0" smtClean="0"/>
              <a:t>Si al hacerlo la nota aparece o desaparece la propiedad, ella será la causa.</a:t>
            </a:r>
            <a:endParaRPr lang="es-ES_tradnl" dirty="0"/>
          </a:p>
        </p:txBody>
      </p:sp>
      <p:pic>
        <p:nvPicPr>
          <p:cNvPr id="4" name="Picture 3" descr="04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774" y="3119420"/>
            <a:ext cx="4673225" cy="3738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cap="all" dirty="0" smtClean="0"/>
              <a:t>Proposiciones analíticas.</a:t>
            </a:r>
            <a:endParaRPr lang="es-ES_tradnl" b="1" cap="al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0965" y="1600200"/>
            <a:ext cx="8541330" cy="5041467"/>
          </a:xfrm>
        </p:spPr>
        <p:txBody>
          <a:bodyPr/>
          <a:lstStyle/>
          <a:p>
            <a:r>
              <a:rPr lang="es-ES_tradnl" dirty="0" smtClean="0"/>
              <a:t>No hacen referencia directa al mundo.</a:t>
            </a:r>
          </a:p>
          <a:p>
            <a:pPr lvl="1"/>
            <a:r>
              <a:rPr lang="es-ES_tradnl" i="1" dirty="0" smtClean="0"/>
              <a:t>“La suma de los ángulos de un triángulo suma 180º”</a:t>
            </a:r>
          </a:p>
          <a:p>
            <a:r>
              <a:rPr lang="es-ES_tradnl" dirty="0" smtClean="0"/>
              <a:t>No se refieren a la observación ni a la experimentación.</a:t>
            </a:r>
          </a:p>
          <a:p>
            <a:r>
              <a:rPr lang="es-ES_tradnl" dirty="0" smtClean="0"/>
              <a:t>Verdaderas necesariamente.</a:t>
            </a:r>
          </a:p>
          <a:p>
            <a:pPr lvl="1"/>
            <a:r>
              <a:rPr lang="es-ES_tradnl" dirty="0" smtClean="0"/>
              <a:t>A priori.</a:t>
            </a:r>
          </a:p>
          <a:p>
            <a:pPr lvl="1"/>
            <a:r>
              <a:rPr lang="es-ES_tradnl" dirty="0" smtClean="0"/>
              <a:t>No necesitan ser contrastadas.</a:t>
            </a:r>
          </a:p>
          <a:p>
            <a:pPr lvl="1"/>
            <a:endParaRPr lang="es-ES_tradnl" dirty="0" smtClean="0"/>
          </a:p>
          <a:p>
            <a:pPr lvl="1"/>
            <a:r>
              <a:rPr lang="es-ES_tradnl" i="1" dirty="0" smtClean="0"/>
              <a:t>“Todo hombre casado es no-soltero”.</a:t>
            </a:r>
          </a:p>
          <a:p>
            <a:pPr lvl="1"/>
            <a:endParaRPr lang="es-ES_tradnl" dirty="0" smtClean="0"/>
          </a:p>
          <a:p>
            <a:pPr lvl="1"/>
            <a:endParaRPr lang="es-ES_tradn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ultados_de_b_squeda_vacunas_Amazings_es.av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9647" y="247236"/>
            <a:ext cx="8570861" cy="6428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vej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98081"/>
            <a:ext cx="4708730" cy="3531547"/>
          </a:xfrm>
          <a:prstGeom prst="rect">
            <a:avLst/>
          </a:prstGeom>
        </p:spPr>
      </p:pic>
      <p:pic>
        <p:nvPicPr>
          <p:cNvPr id="5" name="Picture 4" descr="oveja-mer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528" y="1798081"/>
            <a:ext cx="4738472" cy="3553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4224" y="292188"/>
            <a:ext cx="244260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900" cap="all" dirty="0" err="1" smtClean="0"/>
              <a:t>pasteur</a:t>
            </a:r>
            <a:endParaRPr lang="es-ES_tradnl" sz="3900" cap="all" dirty="0"/>
          </a:p>
        </p:txBody>
      </p:sp>
      <p:sp>
        <p:nvSpPr>
          <p:cNvPr id="7" name="TextBox 6"/>
          <p:cNvSpPr txBox="1"/>
          <p:nvPr/>
        </p:nvSpPr>
        <p:spPr>
          <a:xfrm>
            <a:off x="528214" y="1146278"/>
            <a:ext cx="97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Vacuna</a:t>
            </a:r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6846019" y="1175134"/>
            <a:ext cx="13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No vacuna</a:t>
            </a:r>
            <a:endParaRPr lang="es-ES_tradnl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1503774" y="797898"/>
            <a:ext cx="1680450" cy="377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26832" y="797898"/>
            <a:ext cx="1219187" cy="377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53247" y="6192147"/>
            <a:ext cx="107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Mueren.</a:t>
            </a:r>
            <a:endParaRPr lang="es-ES_tradnl" dirty="0"/>
          </a:p>
        </p:txBody>
      </p:sp>
      <p:sp>
        <p:nvSpPr>
          <p:cNvPr id="14" name="TextBox 13"/>
          <p:cNvSpPr txBox="1"/>
          <p:nvPr/>
        </p:nvSpPr>
        <p:spPr>
          <a:xfrm>
            <a:off x="1092412" y="6192147"/>
            <a:ext cx="82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Viven.</a:t>
            </a:r>
            <a:endParaRPr lang="es-ES_tradnl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1190429" y="5665280"/>
            <a:ext cx="6266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6806303" y="5660454"/>
            <a:ext cx="626690" cy="11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Variantes concomitantes.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Una variación en la nota conlleva una variación del fenómeno, el cual no varía con otras. Esa nota será la causa.</a:t>
            </a:r>
            <a:endParaRPr lang="es-ES_tradnl" dirty="0"/>
          </a:p>
        </p:txBody>
      </p:sp>
      <p:pic>
        <p:nvPicPr>
          <p:cNvPr id="4" name="Picture 3" descr="barome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37" y="2386955"/>
            <a:ext cx="2978228" cy="4493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7419" y="3899592"/>
            <a:ext cx="119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Torricelli.</a:t>
            </a:r>
            <a:endParaRPr lang="es-ES_tradn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Residuos.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Eliminamos un conjunto de notas que sabemos unidas entre sí y producen ciertos fenómenos conocidos, los cuales aparecen unidos a otros fenómenos desconocidos (residuo).</a:t>
            </a:r>
          </a:p>
          <a:p>
            <a:pPr>
              <a:buNone/>
            </a:pPr>
            <a:endParaRPr lang="es-ES_tradnl" dirty="0" smtClean="0"/>
          </a:p>
          <a:p>
            <a:pPr lvl="1"/>
            <a:r>
              <a:rPr lang="es-ES_tradnl" dirty="0" smtClean="0"/>
              <a:t>Una vez restados los conocidos y sus causas, quedará un residuo que vendrá de otras causas.</a:t>
            </a:r>
            <a:endParaRPr lang="es-ES_tradn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0"/>
            <a:ext cx="8042276" cy="4343400"/>
          </a:xfrm>
        </p:spPr>
        <p:txBody>
          <a:bodyPr/>
          <a:lstStyle/>
          <a:p>
            <a:r>
              <a:rPr lang="es-ES_tradnl" dirty="0" smtClean="0"/>
              <a:t>En la marcha de Urano influyen otros planetas.</a:t>
            </a:r>
          </a:p>
          <a:p>
            <a:r>
              <a:rPr lang="es-ES_tradnl" dirty="0" smtClean="0"/>
              <a:t>Hay irregularidades inexplicables.</a:t>
            </a:r>
          </a:p>
          <a:p>
            <a:r>
              <a:rPr lang="es-ES_tradnl" dirty="0" smtClean="0"/>
              <a:t>Eliminamos la acción de los planetas conocidos y se comprueba que no son la causa.</a:t>
            </a:r>
          </a:p>
          <a:p>
            <a:r>
              <a:rPr lang="es-ES_tradnl" dirty="0" smtClean="0"/>
              <a:t>Quedan irregularidades (residuo).</a:t>
            </a:r>
          </a:p>
          <a:p>
            <a:endParaRPr lang="es-ES_tradnl" dirty="0" smtClean="0"/>
          </a:p>
          <a:p>
            <a:r>
              <a:rPr lang="es-ES_tradnl" dirty="0" smtClean="0"/>
              <a:t>NEPTUNO.</a:t>
            </a:r>
            <a:endParaRPr lang="es-ES_tradnl" dirty="0"/>
          </a:p>
        </p:txBody>
      </p:sp>
      <p:pic>
        <p:nvPicPr>
          <p:cNvPr id="4" name="Picture 3" descr="pluton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15" y="2870855"/>
            <a:ext cx="6307348" cy="398714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69712"/>
            <a:ext cx="8042276" cy="4738041"/>
          </a:xfrm>
        </p:spPr>
        <p:txBody>
          <a:bodyPr/>
          <a:lstStyle/>
          <a:p>
            <a:r>
              <a:rPr lang="en-US" b="1" dirty="0" err="1" smtClean="0"/>
              <a:t>Semmelweis</a:t>
            </a:r>
            <a:r>
              <a:rPr lang="en-US" b="1" dirty="0" smtClean="0"/>
              <a:t> (</a:t>
            </a:r>
            <a:r>
              <a:rPr lang="en-US" b="1" dirty="0" err="1" smtClean="0"/>
              <a:t>s</a:t>
            </a:r>
            <a:r>
              <a:rPr lang="en-US" b="1" dirty="0" smtClean="0"/>
              <a:t>. XIX)</a:t>
            </a:r>
          </a:p>
          <a:p>
            <a:pPr lvl="1"/>
            <a:r>
              <a:rPr lang="es-ES_tradnl" dirty="0" smtClean="0"/>
              <a:t>Fiebre puerperal en parturientas de la sala A (96%), pero no de la sala B (34%).</a:t>
            </a:r>
          </a:p>
          <a:p>
            <a:pPr lvl="1"/>
            <a:r>
              <a:rPr lang="es-ES_tradnl" i="1" dirty="0" smtClean="0"/>
              <a:t>¿Epidemia?</a:t>
            </a:r>
          </a:p>
          <a:p>
            <a:pPr lvl="1"/>
            <a:r>
              <a:rPr lang="es-ES_tradnl" i="1" dirty="0" smtClean="0"/>
              <a:t>¿Dieta?</a:t>
            </a:r>
          </a:p>
          <a:p>
            <a:pPr lvl="1"/>
            <a:r>
              <a:rPr lang="es-ES_tradnl" i="1" dirty="0" smtClean="0"/>
              <a:t>¿Hacinamiento?</a:t>
            </a:r>
          </a:p>
          <a:p>
            <a:pPr lvl="1"/>
            <a:r>
              <a:rPr lang="es-ES_tradnl" i="1" dirty="0" smtClean="0"/>
              <a:t>¿Nivel socioeconómico?</a:t>
            </a:r>
          </a:p>
          <a:p>
            <a:pPr lvl="1"/>
            <a:r>
              <a:rPr lang="es-ES_tradnl" i="1" dirty="0" smtClean="0"/>
              <a:t>¿Mala praxis de los estudiantes</a:t>
            </a:r>
          </a:p>
          <a:p>
            <a:pPr lvl="1"/>
            <a:r>
              <a:rPr lang="es-ES_tradnl" i="1" dirty="0" smtClean="0"/>
              <a:t>¿El cura a su paso?</a:t>
            </a:r>
          </a:p>
          <a:p>
            <a:pPr lvl="1"/>
            <a:r>
              <a:rPr lang="es-ES_tradnl" i="1" dirty="0" smtClean="0"/>
              <a:t>¿Posición en la cama?</a:t>
            </a:r>
          </a:p>
          <a:p>
            <a:pPr lvl="1"/>
            <a:endParaRPr lang="es-ES_tradnl" dirty="0" smtClean="0"/>
          </a:p>
          <a:p>
            <a:pPr lvl="1"/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404589" y="5007753"/>
            <a:ext cx="840773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“No 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dormir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. El </a:t>
            </a:r>
            <a:r>
              <a:rPr lang="en-US" dirty="0" err="1" smtClean="0"/>
              <a:t>desesperante</a:t>
            </a:r>
            <a:r>
              <a:rPr lang="en-US" dirty="0" smtClean="0"/>
              <a:t> </a:t>
            </a:r>
            <a:r>
              <a:rPr lang="en-US" dirty="0" err="1" smtClean="0"/>
              <a:t>sonido</a:t>
            </a:r>
            <a:r>
              <a:rPr lang="en-US" dirty="0" smtClean="0"/>
              <a:t> de la </a:t>
            </a:r>
            <a:r>
              <a:rPr lang="en-US" dirty="0" err="1" smtClean="0"/>
              <a:t>campanilla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precede </a:t>
            </a:r>
          </a:p>
          <a:p>
            <a:r>
              <a:rPr lang="en-US" dirty="0" err="1" smtClean="0"/>
              <a:t>sacerdote</a:t>
            </a:r>
            <a:r>
              <a:rPr lang="en-US" dirty="0" smtClean="0"/>
              <a:t>, ha </a:t>
            </a:r>
            <a:r>
              <a:rPr lang="en-US" dirty="0" err="1" smtClean="0"/>
              <a:t>penetrado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siempre</a:t>
            </a:r>
            <a:r>
              <a:rPr lang="en-US" dirty="0" smtClean="0"/>
              <a:t> en la </a:t>
            </a:r>
            <a:r>
              <a:rPr lang="en-US" dirty="0" err="1" smtClean="0"/>
              <a:t>paz</a:t>
            </a:r>
            <a:r>
              <a:rPr lang="en-US" dirty="0" smtClean="0"/>
              <a:t> de mi alma. </a:t>
            </a:r>
          </a:p>
          <a:p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horrores</a:t>
            </a:r>
            <a:r>
              <a:rPr lang="en-US" dirty="0" smtClean="0"/>
              <a:t>, de los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diariamente</a:t>
            </a:r>
            <a:r>
              <a:rPr lang="en-US" dirty="0" smtClean="0"/>
              <a:t> soy </a:t>
            </a:r>
            <a:r>
              <a:rPr lang="en-US" dirty="0" err="1" smtClean="0"/>
              <a:t>impotente</a:t>
            </a:r>
            <a:r>
              <a:rPr lang="en-US" dirty="0" smtClean="0"/>
              <a:t> </a:t>
            </a:r>
            <a:r>
              <a:rPr lang="en-US" dirty="0" err="1" smtClean="0"/>
              <a:t>testigo</a:t>
            </a:r>
            <a:r>
              <a:rPr lang="en-US" dirty="0" smtClean="0"/>
              <a:t>, </a:t>
            </a:r>
          </a:p>
          <a:p>
            <a:r>
              <a:rPr lang="en-US" dirty="0" smtClean="0"/>
              <a:t>me </a:t>
            </a:r>
            <a:r>
              <a:rPr lang="en-US" dirty="0" err="1" smtClean="0"/>
              <a:t>hacen</a:t>
            </a:r>
            <a:r>
              <a:rPr lang="en-US" dirty="0" smtClean="0"/>
              <a:t> la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imposible</a:t>
            </a:r>
            <a:r>
              <a:rPr lang="en-US" dirty="0" smtClean="0"/>
              <a:t>. No 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permanecer</a:t>
            </a:r>
            <a:r>
              <a:rPr lang="en-US" dirty="0" smtClean="0"/>
              <a:t> en la </a:t>
            </a:r>
            <a:r>
              <a:rPr lang="en-US" dirty="0" err="1" smtClean="0"/>
              <a:t>situación</a:t>
            </a:r>
            <a:r>
              <a:rPr lang="en-US" dirty="0" smtClean="0"/>
              <a:t> actual,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oscuro</a:t>
            </a:r>
            <a:r>
              <a:rPr lang="en-US" dirty="0" smtClean="0"/>
              <a:t>, </a:t>
            </a:r>
            <a:r>
              <a:rPr lang="en-US" dirty="0" err="1" smtClean="0"/>
              <a:t>donde</a:t>
            </a:r>
            <a:r>
              <a:rPr lang="en-US" dirty="0" smtClean="0"/>
              <a:t> lo </a:t>
            </a:r>
            <a:r>
              <a:rPr lang="en-US" dirty="0" err="1" smtClean="0"/>
              <a:t>único</a:t>
            </a:r>
            <a:r>
              <a:rPr lang="en-US" dirty="0" smtClean="0"/>
              <a:t> </a:t>
            </a:r>
            <a:r>
              <a:rPr lang="en-US" dirty="0" err="1" smtClean="0"/>
              <a:t>categórico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muertos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Mujeres</a:t>
            </a:r>
            <a:r>
              <a:rPr lang="en-US" dirty="0" smtClean="0"/>
              <a:t> </a:t>
            </a:r>
            <a:r>
              <a:rPr lang="en-US" dirty="0" err="1" smtClean="0"/>
              <a:t>muertas</a:t>
            </a:r>
            <a:r>
              <a:rPr lang="en-US" dirty="0" smtClean="0"/>
              <a:t>. </a:t>
            </a:r>
            <a:r>
              <a:rPr lang="en-US" dirty="0" err="1" smtClean="0"/>
              <a:t>Cientos</a:t>
            </a:r>
            <a:r>
              <a:rPr lang="en-US" dirty="0" smtClean="0"/>
              <a:t> de </a:t>
            </a:r>
            <a:r>
              <a:rPr lang="en-US" dirty="0" err="1" smtClean="0"/>
              <a:t>mujeres</a:t>
            </a:r>
            <a:r>
              <a:rPr lang="en-US" dirty="0" smtClean="0"/>
              <a:t> </a:t>
            </a:r>
            <a:r>
              <a:rPr lang="en-US" dirty="0" err="1" smtClean="0"/>
              <a:t>muertas</a:t>
            </a:r>
            <a:r>
              <a:rPr lang="en-US" dirty="0" smtClean="0"/>
              <a:t>”.</a:t>
            </a:r>
            <a:endParaRPr lang="es-ES_tradn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Solución: un médico amigo se hizo un corte con un escalpelo durante una autopsia y falleció de fiebre puerperal.</a:t>
            </a:r>
          </a:p>
          <a:p>
            <a:endParaRPr lang="es-ES_tradnl" dirty="0" smtClean="0"/>
          </a:p>
          <a:p>
            <a:pPr lvl="1"/>
            <a:r>
              <a:rPr lang="es-ES_tradnl" dirty="0" smtClean="0"/>
              <a:t>La culpa es de la materia cadavérica.</a:t>
            </a:r>
          </a:p>
          <a:p>
            <a:pPr lvl="1"/>
            <a:r>
              <a:rPr lang="es-ES_tradnl" dirty="0" smtClean="0"/>
              <a:t>Los estudiantes iban a la sala de partos A tras sus prácticas con cadáveres.</a:t>
            </a:r>
          </a:p>
          <a:p>
            <a:pPr lvl="1"/>
            <a:r>
              <a:rPr lang="es-ES_tradnl" dirty="0" smtClean="0"/>
              <a:t>Les hizo lavarse las manos. </a:t>
            </a:r>
          </a:p>
          <a:p>
            <a:pPr lvl="1"/>
            <a:r>
              <a:rPr lang="es-ES_tradnl" dirty="0" smtClean="0"/>
              <a:t>Higiene con cal clorada en instrumentos y manos.</a:t>
            </a:r>
            <a:endParaRPr lang="es-ES_tradnl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Verificación </a:t>
            </a:r>
            <a:r>
              <a:rPr lang="es-ES_tradnl" dirty="0" err="1" smtClean="0"/>
              <a:t>vs</a:t>
            </a:r>
            <a:r>
              <a:rPr lang="es-ES_tradnl" dirty="0" smtClean="0"/>
              <a:t> </a:t>
            </a:r>
            <a:r>
              <a:rPr lang="es-ES_tradnl" dirty="0" err="1" smtClean="0"/>
              <a:t>Falsación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/>
              <a:t>Círculo de Viena.</a:t>
            </a:r>
          </a:p>
          <a:p>
            <a:r>
              <a:rPr lang="es-ES_tradnl" dirty="0" smtClean="0"/>
              <a:t>Russell.</a:t>
            </a:r>
          </a:p>
          <a:p>
            <a:r>
              <a:rPr lang="es-ES_tradnl" dirty="0" smtClean="0"/>
              <a:t>Wittgenstein.</a:t>
            </a:r>
          </a:p>
          <a:p>
            <a:endParaRPr lang="es-ES_tradnl" dirty="0" smtClean="0"/>
          </a:p>
          <a:p>
            <a:r>
              <a:rPr lang="es-ES_tradnl" dirty="0" smtClean="0"/>
              <a:t>Verdad en la realidad.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/>
              <a:t>Karl Popper.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Verdad en las teorías.</a:t>
            </a:r>
          </a:p>
          <a:p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Verificación.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Criterio para demarcar ciencia/pseudociencia.</a:t>
            </a:r>
          </a:p>
          <a:p>
            <a:r>
              <a:rPr lang="es-ES_tradnl" dirty="0" smtClean="0"/>
              <a:t>La verdad en la realidad.</a:t>
            </a:r>
          </a:p>
          <a:p>
            <a:pPr lvl="1"/>
            <a:r>
              <a:rPr lang="es-ES_tradnl" dirty="0" smtClean="0"/>
              <a:t>Vamos descubriendo, desvelando la realidad.</a:t>
            </a:r>
          </a:p>
          <a:p>
            <a:pPr lvl="1"/>
            <a:endParaRPr lang="es-ES_tradnl" dirty="0" smtClean="0"/>
          </a:p>
          <a:p>
            <a:r>
              <a:rPr lang="es-ES_tradnl" dirty="0" smtClean="0"/>
              <a:t>Lenguaje: significativo si tiene referencia.</a:t>
            </a:r>
          </a:p>
          <a:p>
            <a:pPr lvl="1"/>
            <a:r>
              <a:rPr lang="es-ES_tradnl" i="1" dirty="0" smtClean="0"/>
              <a:t>Mesa, lluvia, fuerza, energía, movimiento.</a:t>
            </a:r>
          </a:p>
          <a:p>
            <a:pPr lvl="1"/>
            <a:r>
              <a:rPr lang="es-ES_tradnl" i="1" dirty="0" smtClean="0"/>
              <a:t>Dios, alma, sustancia…</a:t>
            </a:r>
          </a:p>
          <a:p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35040"/>
            <a:ext cx="8042276" cy="4808561"/>
          </a:xfrm>
        </p:spPr>
        <p:txBody>
          <a:bodyPr>
            <a:normAutofit/>
          </a:bodyPr>
          <a:lstStyle/>
          <a:p>
            <a:r>
              <a:rPr lang="es-ES_tradnl" b="1" dirty="0" smtClean="0"/>
              <a:t>El significado de una proposición está determinado por las experiencias que permiten determinar de un modo conclusivo su verdad o falsedad.</a:t>
            </a:r>
          </a:p>
          <a:p>
            <a:endParaRPr lang="es-ES_tradnl" b="1" dirty="0" smtClean="0"/>
          </a:p>
          <a:p>
            <a:pPr lvl="1"/>
            <a:r>
              <a:rPr lang="es-ES_tradnl" dirty="0" smtClean="0"/>
              <a:t>Todo enunciado ha de ser verificado en la experiencia.</a:t>
            </a:r>
          </a:p>
          <a:p>
            <a:pPr lvl="1"/>
            <a:r>
              <a:rPr lang="es-ES_tradnl" dirty="0" smtClean="0"/>
              <a:t>Teología, metafísica -&gt; no son ciencia. </a:t>
            </a:r>
          </a:p>
          <a:p>
            <a:pPr lvl="2"/>
            <a:r>
              <a:rPr lang="es-ES_tradnl" dirty="0" smtClean="0"/>
              <a:t>No verificables.</a:t>
            </a:r>
          </a:p>
          <a:p>
            <a:pPr lvl="2"/>
            <a:endParaRPr lang="es-ES_tradnl" dirty="0" smtClean="0"/>
          </a:p>
          <a:p>
            <a:r>
              <a:rPr lang="es-ES_tradnl" dirty="0" smtClean="0"/>
              <a:t>Modus </a:t>
            </a:r>
            <a:r>
              <a:rPr lang="es-ES_tradnl" dirty="0" err="1" smtClean="0"/>
              <a:t>Ponens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Elementos.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AXIOMAS: proposiciones básicas indemostrables pero evidentes de las que se deducen las demás.</a:t>
            </a:r>
          </a:p>
          <a:p>
            <a:r>
              <a:rPr lang="es-ES_tradnl" dirty="0" err="1" smtClean="0"/>
              <a:t>Autoevidentes</a:t>
            </a:r>
            <a:r>
              <a:rPr lang="es-ES_tradnl" dirty="0" smtClean="0"/>
              <a:t>.</a:t>
            </a:r>
          </a:p>
          <a:p>
            <a:pPr>
              <a:buNone/>
            </a:pPr>
            <a:endParaRPr lang="es-ES_tradnl" dirty="0" smtClean="0"/>
          </a:p>
          <a:p>
            <a:pPr lvl="2"/>
            <a:r>
              <a:rPr lang="es-ES_tradnl" u="sng" dirty="0" smtClean="0"/>
              <a:t>No contradicción</a:t>
            </a:r>
            <a:r>
              <a:rPr lang="es-ES_tradnl" dirty="0" smtClean="0"/>
              <a:t>: una cosa no puede ser y no ser al mismo tiempo, lugar y sentido.</a:t>
            </a:r>
          </a:p>
          <a:p>
            <a:pPr lvl="2"/>
            <a:endParaRPr lang="es-ES_tradnl" dirty="0" smtClean="0"/>
          </a:p>
          <a:p>
            <a:pPr lvl="2"/>
            <a:r>
              <a:rPr lang="es-ES_tradnl" u="sng" dirty="0" smtClean="0"/>
              <a:t>Identidad</a:t>
            </a:r>
            <a:r>
              <a:rPr lang="es-ES_tradnl" dirty="0" smtClean="0"/>
              <a:t>: una cosa es idéntica a sí misma.</a:t>
            </a:r>
          </a:p>
          <a:p>
            <a:pPr lvl="2"/>
            <a:endParaRPr lang="es-ES_tradnl" dirty="0" smtClean="0"/>
          </a:p>
          <a:p>
            <a:pPr lvl="2"/>
            <a:r>
              <a:rPr lang="es-ES_tradnl" u="sng" dirty="0" smtClean="0"/>
              <a:t>Tercio excluso</a:t>
            </a:r>
            <a:r>
              <a:rPr lang="es-ES_tradnl" dirty="0" smtClean="0"/>
              <a:t>: cuando dos proposiciones están opuestas contradictoriamente no pueden ser ambas falsas.</a:t>
            </a:r>
          </a:p>
          <a:p>
            <a:endParaRPr lang="es-ES_tradnl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Problemas: carencias de la experimentación.</a:t>
            </a:r>
          </a:p>
          <a:p>
            <a:pPr lvl="1"/>
            <a:r>
              <a:rPr lang="es-ES_tradnl" dirty="0" smtClean="0"/>
              <a:t>No es posible realizar la verificación.</a:t>
            </a:r>
          </a:p>
          <a:p>
            <a:pPr lvl="2"/>
            <a:r>
              <a:rPr lang="es-ES_tradnl" dirty="0" smtClean="0"/>
              <a:t>Nuevas ciencias: relatividad, mecánica cuántica.</a:t>
            </a:r>
          </a:p>
          <a:p>
            <a:pPr lvl="2"/>
            <a:r>
              <a:rPr lang="es-ES_tradnl" dirty="0" smtClean="0"/>
              <a:t>Singularidad en agujeros negros.</a:t>
            </a:r>
          </a:p>
          <a:p>
            <a:pPr lvl="2"/>
            <a:r>
              <a:rPr lang="es-ES_tradnl" dirty="0" smtClean="0"/>
              <a:t>Principio </a:t>
            </a:r>
            <a:r>
              <a:rPr lang="es-ES_tradnl" dirty="0" err="1" smtClean="0"/>
              <a:t>Heisenberg</a:t>
            </a:r>
            <a:r>
              <a:rPr lang="es-ES_tradnl" dirty="0" smtClean="0"/>
              <a:t>.</a:t>
            </a:r>
          </a:p>
          <a:p>
            <a:pPr lvl="1"/>
            <a:endParaRPr lang="es-ES_tradnl" dirty="0" smtClean="0"/>
          </a:p>
          <a:p>
            <a:pPr lvl="1"/>
            <a:r>
              <a:rPr lang="es-ES_tradnl" dirty="0" smtClean="0"/>
              <a:t>No llegaremos a un conocimiento 100% cierto.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Falsación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284259" cy="4343400"/>
          </a:xfrm>
        </p:spPr>
        <p:txBody>
          <a:bodyPr/>
          <a:lstStyle/>
          <a:p>
            <a:r>
              <a:rPr lang="es-ES_tradnl" dirty="0" smtClean="0"/>
              <a:t>Para que una teoría sea verdadera:</a:t>
            </a:r>
          </a:p>
          <a:p>
            <a:pPr marL="806450" lvl="1" indent="-457200">
              <a:buFont typeface="+mj-lt"/>
              <a:buAutoNum type="arabicPeriod"/>
            </a:pPr>
            <a:r>
              <a:rPr lang="es-ES_tradnl" dirty="0" smtClean="0"/>
              <a:t>Debe poder ser </a:t>
            </a:r>
            <a:r>
              <a:rPr lang="es-ES_tradnl" dirty="0" err="1" smtClean="0"/>
              <a:t>falsable</a:t>
            </a:r>
            <a:r>
              <a:rPr lang="es-ES_tradnl" dirty="0" smtClean="0"/>
              <a:t>.</a:t>
            </a:r>
          </a:p>
          <a:p>
            <a:pPr marL="806450" lvl="1" indent="-457200">
              <a:buFont typeface="+mj-lt"/>
              <a:buAutoNum type="arabicPeriod"/>
            </a:pPr>
            <a:r>
              <a:rPr lang="es-ES_tradnl" dirty="0" smtClean="0"/>
              <a:t>Debe haber soportado diversos intentos de </a:t>
            </a:r>
            <a:r>
              <a:rPr lang="es-ES_tradnl" dirty="0" err="1" smtClean="0"/>
              <a:t>falsación</a:t>
            </a:r>
            <a:r>
              <a:rPr lang="es-ES_tradnl" dirty="0" smtClean="0"/>
              <a:t>.</a:t>
            </a:r>
          </a:p>
          <a:p>
            <a:pPr marL="806450" lvl="1" indent="-457200">
              <a:buFont typeface="+mj-lt"/>
              <a:buAutoNum type="arabicPeriod"/>
            </a:pPr>
            <a:endParaRPr lang="es-ES_tradnl" dirty="0" smtClean="0"/>
          </a:p>
          <a:p>
            <a:pPr marL="469900" indent="-457200"/>
            <a:r>
              <a:rPr lang="es-ES_tradnl" dirty="0" smtClean="0"/>
              <a:t>Más cierta cuantas más tentativas soporta.</a:t>
            </a:r>
          </a:p>
          <a:p>
            <a:pPr marL="469900" indent="-457200"/>
            <a:r>
              <a:rPr lang="es-ES_tradnl" dirty="0" smtClean="0"/>
              <a:t>Modus </a:t>
            </a:r>
            <a:r>
              <a:rPr lang="es-ES_tradnl" dirty="0" err="1" smtClean="0"/>
              <a:t>Tollens</a:t>
            </a:r>
            <a:r>
              <a:rPr lang="es-ES_tradnl" dirty="0" smtClean="0"/>
              <a:t>.</a:t>
            </a:r>
          </a:p>
          <a:p>
            <a:pPr marL="469900" indent="-457200"/>
            <a:endParaRPr lang="es-ES_tradnl" dirty="0" smtClean="0"/>
          </a:p>
          <a:p>
            <a:pPr marL="469900" indent="-457200"/>
            <a:r>
              <a:rPr lang="es-ES_tradnl" dirty="0" smtClean="0"/>
              <a:t>Problemas al </a:t>
            </a:r>
            <a:r>
              <a:rPr lang="es-ES_tradnl" smtClean="0"/>
              <a:t>demarcar ciencias.</a:t>
            </a:r>
          </a:p>
          <a:p>
            <a:pPr marL="806450" lvl="1" indent="-457200">
              <a:buFont typeface="+mj-lt"/>
              <a:buAutoNum type="arabicPeriod"/>
            </a:pPr>
            <a:endParaRPr lang="es-ES_tradnl" dirty="0" smtClean="0"/>
          </a:p>
          <a:p>
            <a:pPr marL="469900" indent="-457200"/>
            <a:endParaRPr lang="es-ES_trad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95614"/>
            <a:ext cx="8042276" cy="5776341"/>
          </a:xfrm>
        </p:spPr>
        <p:txBody>
          <a:bodyPr>
            <a:normAutofit lnSpcReduction="10000"/>
          </a:bodyPr>
          <a:lstStyle/>
          <a:p>
            <a:r>
              <a:rPr lang="es-ES_tradnl" cap="all" dirty="0" smtClean="0"/>
              <a:t>Principios</a:t>
            </a:r>
            <a:r>
              <a:rPr lang="es-ES_tradnl" dirty="0" smtClean="0"/>
              <a:t>: son definiciones (punto, línea, triángulo…).</a:t>
            </a:r>
          </a:p>
          <a:p>
            <a:pPr lvl="1"/>
            <a:r>
              <a:rPr lang="en-US" i="1" dirty="0" smtClean="0"/>
              <a:t>El </a:t>
            </a:r>
            <a:r>
              <a:rPr lang="en-US" i="1" dirty="0" err="1" smtClean="0">
                <a:solidFill>
                  <a:schemeClr val="tx1"/>
                </a:solidFill>
              </a:rPr>
              <a:t>punto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es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una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figura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geométrica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adimensional</a:t>
            </a:r>
            <a:r>
              <a:rPr lang="en-US" i="1" dirty="0" smtClean="0">
                <a:solidFill>
                  <a:schemeClr val="tx1"/>
                </a:solidFill>
              </a:rPr>
              <a:t>: no </a:t>
            </a:r>
            <a:r>
              <a:rPr lang="en-US" i="1" dirty="0" err="1" smtClean="0">
                <a:solidFill>
                  <a:schemeClr val="tx1"/>
                </a:solidFill>
              </a:rPr>
              <a:t>tiene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longitud</a:t>
            </a:r>
            <a:r>
              <a:rPr lang="en-US" i="1" dirty="0" smtClean="0">
                <a:solidFill>
                  <a:schemeClr val="tx1"/>
                </a:solidFill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</a:rPr>
              <a:t>área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ni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volumen</a:t>
            </a:r>
            <a:r>
              <a:rPr lang="en-US" i="1" dirty="0" smtClean="0">
                <a:solidFill>
                  <a:schemeClr val="tx1"/>
                </a:solidFill>
              </a:rPr>
              <a:t>.</a:t>
            </a:r>
            <a:endParaRPr lang="es-ES_tradnl" i="1" dirty="0" smtClean="0">
              <a:solidFill>
                <a:schemeClr val="tx1"/>
              </a:solidFill>
            </a:endParaRPr>
          </a:p>
          <a:p>
            <a:pPr lvl="1"/>
            <a:endParaRPr lang="es-ES_tradnl" dirty="0" smtClean="0"/>
          </a:p>
          <a:p>
            <a:r>
              <a:rPr lang="es-ES_tradnl" cap="all" dirty="0" smtClean="0"/>
              <a:t>Postulados</a:t>
            </a:r>
            <a:r>
              <a:rPr lang="es-ES_tradnl" dirty="0" smtClean="0"/>
              <a:t>: enunciados no evidentes ni demostrables pero necesarios.</a:t>
            </a:r>
          </a:p>
          <a:p>
            <a:pPr lvl="1"/>
            <a:r>
              <a:rPr lang="es-ES_tradnl" i="1" dirty="0" smtClean="0"/>
              <a:t>Cualquier suma de los números pares es divisible por dos</a:t>
            </a:r>
            <a:r>
              <a:rPr lang="es-ES_tradnl" dirty="0" smtClean="0"/>
              <a:t>.</a:t>
            </a:r>
          </a:p>
          <a:p>
            <a:pPr lvl="1"/>
            <a:endParaRPr lang="es-ES_tradnl" dirty="0" smtClean="0"/>
          </a:p>
          <a:p>
            <a:r>
              <a:rPr lang="es-ES_tradnl" cap="all" dirty="0" smtClean="0"/>
              <a:t>Teoremas</a:t>
            </a:r>
            <a:r>
              <a:rPr lang="es-ES_tradnl" dirty="0" smtClean="0"/>
              <a:t>: enunciados no evidentes pero sí demostrables y derivados de los axiomas o de otros teoremas ya derivados.</a:t>
            </a:r>
          </a:p>
          <a:p>
            <a:pPr lvl="1"/>
            <a:r>
              <a:rPr lang="es-ES_tradnl" i="1" dirty="0" smtClean="0"/>
              <a:t>Teorema de Pitágoras.</a:t>
            </a:r>
            <a:endParaRPr lang="es-ES_tradnl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80" y="314664"/>
            <a:ext cx="8664955" cy="5628937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Axiomas</a:t>
            </a:r>
            <a:r>
              <a:rPr lang="en-US" b="1" dirty="0" smtClean="0"/>
              <a:t> de </a:t>
            </a:r>
            <a:r>
              <a:rPr lang="en-US" b="1" dirty="0" err="1" smtClean="0"/>
              <a:t>Euclides</a:t>
            </a:r>
            <a:r>
              <a:rPr lang="en-US" b="1" dirty="0" smtClean="0"/>
              <a:t>: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 err="1" smtClean="0"/>
              <a:t>Cosas</a:t>
            </a:r>
            <a:r>
              <a:rPr lang="en-US" i="1" dirty="0" smtClean="0"/>
              <a:t> </a:t>
            </a:r>
            <a:r>
              <a:rPr lang="en-US" i="1" dirty="0" err="1" smtClean="0"/>
              <a:t>iguales</a:t>
            </a:r>
            <a:r>
              <a:rPr lang="en-US" i="1" dirty="0" smtClean="0"/>
              <a:t> a </a:t>
            </a:r>
            <a:r>
              <a:rPr lang="en-US" i="1" dirty="0" err="1" smtClean="0"/>
              <a:t>una</a:t>
            </a:r>
            <a:r>
              <a:rPr lang="en-US" i="1" dirty="0" smtClean="0"/>
              <a:t> </a:t>
            </a:r>
            <a:r>
              <a:rPr lang="en-US" i="1" dirty="0" err="1" smtClean="0"/>
              <a:t>misma</a:t>
            </a:r>
            <a:r>
              <a:rPr lang="en-US" i="1" dirty="0" smtClean="0"/>
              <a:t> </a:t>
            </a:r>
            <a:r>
              <a:rPr lang="en-US" i="1" dirty="0" err="1" smtClean="0"/>
              <a:t>cosa</a:t>
            </a:r>
            <a:r>
              <a:rPr lang="en-US" i="1" dirty="0" smtClean="0"/>
              <a:t> son </a:t>
            </a:r>
            <a:r>
              <a:rPr lang="en-US" i="1" dirty="0" err="1" smtClean="0"/>
              <a:t>iguales</a:t>
            </a:r>
            <a:r>
              <a:rPr lang="en-US" i="1" dirty="0" smtClean="0"/>
              <a:t> entre </a:t>
            </a:r>
            <a:r>
              <a:rPr lang="en-US" i="1" dirty="0" err="1" smtClean="0"/>
              <a:t>sí</a:t>
            </a:r>
            <a:r>
              <a:rPr lang="en-US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Si se </a:t>
            </a:r>
            <a:r>
              <a:rPr lang="en-US" i="1" dirty="0" err="1" smtClean="0"/>
              <a:t>añaden</a:t>
            </a:r>
            <a:r>
              <a:rPr lang="en-US" i="1" dirty="0" smtClean="0"/>
              <a:t> </a:t>
            </a:r>
            <a:r>
              <a:rPr lang="en-US" i="1" dirty="0" err="1" smtClean="0"/>
              <a:t>iguales</a:t>
            </a:r>
            <a:r>
              <a:rPr lang="en-US" i="1" dirty="0" smtClean="0"/>
              <a:t> a </a:t>
            </a:r>
            <a:r>
              <a:rPr lang="en-US" i="1" dirty="0" err="1" smtClean="0"/>
              <a:t>iguales</a:t>
            </a:r>
            <a:r>
              <a:rPr lang="en-US" i="1" dirty="0" smtClean="0"/>
              <a:t>, los </a:t>
            </a:r>
            <a:r>
              <a:rPr lang="en-US" i="1" dirty="0" err="1" smtClean="0"/>
              <a:t>todos</a:t>
            </a:r>
            <a:r>
              <a:rPr lang="en-US" i="1" dirty="0" smtClean="0"/>
              <a:t> son </a:t>
            </a:r>
            <a:r>
              <a:rPr lang="en-US" i="1" dirty="0" err="1" smtClean="0"/>
              <a:t>iguales</a:t>
            </a:r>
            <a:r>
              <a:rPr lang="en-US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Si se </a:t>
            </a:r>
            <a:r>
              <a:rPr lang="en-US" i="1" dirty="0" err="1" smtClean="0"/>
              <a:t>sustraen</a:t>
            </a:r>
            <a:r>
              <a:rPr lang="en-US" i="1" dirty="0" smtClean="0"/>
              <a:t> </a:t>
            </a:r>
            <a:r>
              <a:rPr lang="en-US" i="1" dirty="0" err="1" smtClean="0"/>
              <a:t>iguales</a:t>
            </a:r>
            <a:r>
              <a:rPr lang="en-US" i="1" dirty="0" smtClean="0"/>
              <a:t> a </a:t>
            </a:r>
            <a:r>
              <a:rPr lang="en-US" i="1" dirty="0" err="1" smtClean="0"/>
              <a:t>iguales</a:t>
            </a:r>
            <a:r>
              <a:rPr lang="en-US" i="1" dirty="0" smtClean="0"/>
              <a:t>, los </a:t>
            </a:r>
            <a:r>
              <a:rPr lang="en-US" i="1" dirty="0" err="1" smtClean="0"/>
              <a:t>restos</a:t>
            </a:r>
            <a:r>
              <a:rPr lang="en-US" i="1" dirty="0" smtClean="0"/>
              <a:t> son </a:t>
            </a:r>
            <a:r>
              <a:rPr lang="en-US" i="1" dirty="0" err="1" smtClean="0"/>
              <a:t>iguales</a:t>
            </a:r>
            <a:r>
              <a:rPr lang="en-US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Las </a:t>
            </a:r>
            <a:r>
              <a:rPr lang="en-US" i="1" dirty="0" err="1" smtClean="0"/>
              <a:t>cosas</a:t>
            </a:r>
            <a:r>
              <a:rPr lang="en-US" i="1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</a:t>
            </a:r>
            <a:r>
              <a:rPr lang="en-US" i="1" dirty="0" err="1" smtClean="0"/>
              <a:t>coinciden</a:t>
            </a:r>
            <a:r>
              <a:rPr lang="en-US" i="1" dirty="0" smtClean="0"/>
              <a:t> </a:t>
            </a:r>
            <a:r>
              <a:rPr lang="en-US" i="1" dirty="0" err="1" smtClean="0"/>
              <a:t>una</a:t>
            </a:r>
            <a:r>
              <a:rPr lang="en-US" i="1" dirty="0" smtClean="0"/>
              <a:t> con </a:t>
            </a:r>
            <a:r>
              <a:rPr lang="en-US" i="1" dirty="0" err="1" smtClean="0"/>
              <a:t>otra</a:t>
            </a:r>
            <a:r>
              <a:rPr lang="en-US" i="1" dirty="0" smtClean="0"/>
              <a:t> son </a:t>
            </a:r>
            <a:r>
              <a:rPr lang="en-US" i="1" dirty="0" err="1" smtClean="0"/>
              <a:t>iguales</a:t>
            </a:r>
            <a:r>
              <a:rPr lang="en-US" i="1" dirty="0" smtClean="0"/>
              <a:t> entre </a:t>
            </a:r>
            <a:r>
              <a:rPr lang="en-US" i="1" dirty="0" err="1" smtClean="0"/>
              <a:t>sí</a:t>
            </a:r>
            <a:r>
              <a:rPr lang="en-US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El </a:t>
            </a:r>
            <a:r>
              <a:rPr lang="en-US" i="1" dirty="0" err="1" smtClean="0"/>
              <a:t>todo</a:t>
            </a:r>
            <a:r>
              <a:rPr lang="en-US" i="1" dirty="0" smtClean="0"/>
              <a:t> </a:t>
            </a:r>
            <a:r>
              <a:rPr lang="en-US" i="1" dirty="0" err="1" smtClean="0"/>
              <a:t>es</a:t>
            </a:r>
            <a:r>
              <a:rPr lang="en-US" i="1" dirty="0" smtClean="0"/>
              <a:t> mayor </a:t>
            </a:r>
            <a:r>
              <a:rPr lang="en-US" i="1" dirty="0" err="1" smtClean="0"/>
              <a:t>que</a:t>
            </a:r>
            <a:r>
              <a:rPr lang="en-US" i="1" dirty="0" smtClean="0"/>
              <a:t> la parte</a:t>
            </a:r>
            <a:r>
              <a:rPr lang="en-US" dirty="0" smtClean="0"/>
              <a:t>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15807"/>
            <a:ext cx="8042276" cy="5527794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Postulados</a:t>
            </a:r>
            <a:r>
              <a:rPr lang="en-US" b="1" dirty="0" smtClean="0"/>
              <a:t> de </a:t>
            </a:r>
            <a:r>
              <a:rPr lang="en-US" b="1" dirty="0" err="1" smtClean="0"/>
              <a:t>Euclides</a:t>
            </a:r>
            <a:r>
              <a:rPr lang="en-US" b="1" dirty="0" smtClean="0"/>
              <a:t>: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i="1" dirty="0" err="1" smtClean="0"/>
              <a:t>Una</a:t>
            </a:r>
            <a:r>
              <a:rPr lang="en-US" i="1" dirty="0" smtClean="0"/>
              <a:t> </a:t>
            </a:r>
            <a:r>
              <a:rPr lang="en-US" i="1" dirty="0" err="1" smtClean="0"/>
              <a:t>línea</a:t>
            </a:r>
            <a:r>
              <a:rPr lang="en-US" i="1" dirty="0" smtClean="0"/>
              <a:t> recta </a:t>
            </a:r>
            <a:r>
              <a:rPr lang="en-US" i="1" dirty="0" err="1" smtClean="0"/>
              <a:t>puede</a:t>
            </a:r>
            <a:r>
              <a:rPr lang="en-US" i="1" dirty="0" smtClean="0"/>
              <a:t> ser </a:t>
            </a:r>
            <a:r>
              <a:rPr lang="en-US" i="1" dirty="0" err="1" smtClean="0"/>
              <a:t>dibujada</a:t>
            </a:r>
            <a:r>
              <a:rPr lang="en-US" i="1" dirty="0" smtClean="0"/>
              <a:t> </a:t>
            </a:r>
            <a:r>
              <a:rPr lang="en-US" i="1" dirty="0" err="1" smtClean="0"/>
              <a:t>uniendo</a:t>
            </a:r>
            <a:r>
              <a:rPr lang="en-US" i="1" dirty="0" smtClean="0"/>
              <a:t> dos </a:t>
            </a:r>
            <a:r>
              <a:rPr lang="en-US" i="1" dirty="0" err="1" smtClean="0"/>
              <a:t>puntos</a:t>
            </a:r>
            <a:r>
              <a:rPr lang="en-US" i="1" dirty="0" smtClean="0"/>
              <a:t> </a:t>
            </a:r>
            <a:r>
              <a:rPr lang="en-US" i="1" dirty="0" err="1" smtClean="0"/>
              <a:t>cualquiera</a:t>
            </a:r>
            <a:r>
              <a:rPr lang="en-US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Un </a:t>
            </a:r>
            <a:r>
              <a:rPr lang="en-US" i="1" dirty="0" err="1" smtClean="0"/>
              <a:t>segmento</a:t>
            </a:r>
            <a:r>
              <a:rPr lang="en-US" i="1" dirty="0" smtClean="0"/>
              <a:t> de </a:t>
            </a:r>
            <a:r>
              <a:rPr lang="en-US" i="1" dirty="0" err="1" smtClean="0"/>
              <a:t>línea</a:t>
            </a:r>
            <a:r>
              <a:rPr lang="en-US" i="1" dirty="0" smtClean="0"/>
              <a:t> recta se </a:t>
            </a:r>
            <a:r>
              <a:rPr lang="en-US" i="1" dirty="0" err="1" smtClean="0"/>
              <a:t>puede</a:t>
            </a:r>
            <a:r>
              <a:rPr lang="en-US" i="1" dirty="0" smtClean="0"/>
              <a:t> extender </a:t>
            </a:r>
            <a:r>
              <a:rPr lang="en-US" i="1" dirty="0" err="1" smtClean="0"/>
              <a:t>indefinidamente</a:t>
            </a:r>
            <a:r>
              <a:rPr lang="en-US" i="1" dirty="0" smtClean="0"/>
              <a:t> en </a:t>
            </a:r>
            <a:r>
              <a:rPr lang="en-US" i="1" dirty="0" err="1" smtClean="0"/>
              <a:t>una</a:t>
            </a:r>
            <a:r>
              <a:rPr lang="en-US" i="1" dirty="0" smtClean="0"/>
              <a:t> </a:t>
            </a:r>
            <a:r>
              <a:rPr lang="en-US" i="1" dirty="0" err="1" smtClean="0"/>
              <a:t>línea</a:t>
            </a:r>
            <a:r>
              <a:rPr lang="en-US" i="1" dirty="0" smtClean="0"/>
              <a:t> recta.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Dado un </a:t>
            </a:r>
            <a:r>
              <a:rPr lang="en-US" i="1" dirty="0" err="1" smtClean="0"/>
              <a:t>segmeto</a:t>
            </a:r>
            <a:r>
              <a:rPr lang="en-US" i="1" dirty="0" smtClean="0"/>
              <a:t> de </a:t>
            </a:r>
            <a:r>
              <a:rPr lang="en-US" i="1" dirty="0" err="1" smtClean="0"/>
              <a:t>línea</a:t>
            </a:r>
            <a:r>
              <a:rPr lang="en-US" i="1" dirty="0" smtClean="0"/>
              <a:t> recta, </a:t>
            </a:r>
            <a:r>
              <a:rPr lang="en-US" i="1" dirty="0" err="1" smtClean="0"/>
              <a:t>puede</a:t>
            </a:r>
            <a:r>
              <a:rPr lang="en-US" i="1" dirty="0" smtClean="0"/>
              <a:t> </a:t>
            </a:r>
            <a:r>
              <a:rPr lang="en-US" i="1" dirty="0" err="1" smtClean="0"/>
              <a:t>dibujarse</a:t>
            </a:r>
            <a:r>
              <a:rPr lang="en-US" i="1" dirty="0" smtClean="0"/>
              <a:t> un </a:t>
            </a:r>
            <a:r>
              <a:rPr lang="en-US" i="1" dirty="0" err="1" smtClean="0"/>
              <a:t>círculo</a:t>
            </a:r>
            <a:r>
              <a:rPr lang="en-US" i="1" dirty="0" smtClean="0"/>
              <a:t> con </a:t>
            </a:r>
            <a:r>
              <a:rPr lang="en-US" i="1" dirty="0" err="1" smtClean="0"/>
              <a:t>cualquier</a:t>
            </a:r>
            <a:r>
              <a:rPr lang="en-US" i="1" dirty="0" smtClean="0"/>
              <a:t> </a:t>
            </a:r>
            <a:r>
              <a:rPr lang="en-US" i="1" dirty="0" err="1" smtClean="0"/>
              <a:t>centro</a:t>
            </a:r>
            <a:r>
              <a:rPr lang="en-US" i="1" dirty="0" smtClean="0"/>
              <a:t> </a:t>
            </a:r>
            <a:r>
              <a:rPr lang="en-US" i="1" dirty="0" err="1" smtClean="0"/>
              <a:t>y</a:t>
            </a:r>
            <a:r>
              <a:rPr lang="en-US" i="1" dirty="0" smtClean="0"/>
              <a:t> </a:t>
            </a:r>
            <a:r>
              <a:rPr lang="en-US" i="1" dirty="0" err="1" smtClean="0"/>
              <a:t>distancia</a:t>
            </a:r>
            <a:r>
              <a:rPr lang="en-US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err="1" smtClean="0"/>
              <a:t>Todos</a:t>
            </a:r>
            <a:r>
              <a:rPr lang="en-US" i="1" dirty="0" smtClean="0"/>
              <a:t> los </a:t>
            </a:r>
            <a:r>
              <a:rPr lang="en-US" i="1" dirty="0" err="1" smtClean="0"/>
              <a:t>ángulos</a:t>
            </a:r>
            <a:r>
              <a:rPr lang="en-US" i="1" dirty="0" smtClean="0"/>
              <a:t> rectos son </a:t>
            </a:r>
            <a:r>
              <a:rPr lang="en-US" i="1" dirty="0" err="1" smtClean="0"/>
              <a:t>iguales</a:t>
            </a:r>
            <a:r>
              <a:rPr lang="en-US" i="1" dirty="0" smtClean="0"/>
              <a:t> entre </a:t>
            </a:r>
            <a:r>
              <a:rPr lang="en-US" i="1" dirty="0" err="1" smtClean="0"/>
              <a:t>sí</a:t>
            </a:r>
            <a:r>
              <a:rPr lang="en-US" i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err="1" smtClean="0"/>
              <a:t>Por</a:t>
            </a:r>
            <a:r>
              <a:rPr lang="en-US" i="1" dirty="0" smtClean="0"/>
              <a:t> un </a:t>
            </a:r>
            <a:r>
              <a:rPr lang="en-US" i="1" dirty="0" err="1" smtClean="0"/>
              <a:t>punto</a:t>
            </a:r>
            <a:r>
              <a:rPr lang="en-US" i="1" dirty="0" smtClean="0"/>
              <a:t> exterior a </a:t>
            </a:r>
            <a:r>
              <a:rPr lang="en-US" i="1" dirty="0" err="1" smtClean="0"/>
              <a:t>una</a:t>
            </a:r>
            <a:r>
              <a:rPr lang="en-US" i="1" dirty="0" smtClean="0"/>
              <a:t> recta, se </a:t>
            </a:r>
            <a:r>
              <a:rPr lang="en-US" i="1" dirty="0" err="1" smtClean="0"/>
              <a:t>puede</a:t>
            </a:r>
            <a:r>
              <a:rPr lang="en-US" i="1" dirty="0" smtClean="0"/>
              <a:t> </a:t>
            </a:r>
            <a:r>
              <a:rPr lang="en-US" i="1" dirty="0" err="1" smtClean="0"/>
              <a:t>trazar</a:t>
            </a:r>
            <a:r>
              <a:rPr lang="en-US" i="1" dirty="0" smtClean="0"/>
              <a:t> </a:t>
            </a:r>
            <a:r>
              <a:rPr lang="en-US" i="1" dirty="0" err="1" smtClean="0"/>
              <a:t>una</a:t>
            </a:r>
            <a:r>
              <a:rPr lang="en-US" i="1" dirty="0" smtClean="0"/>
              <a:t> </a:t>
            </a:r>
            <a:r>
              <a:rPr lang="en-US" i="1" dirty="0" err="1" smtClean="0"/>
              <a:t>única</a:t>
            </a:r>
            <a:r>
              <a:rPr lang="en-US" i="1" dirty="0" smtClean="0"/>
              <a:t> </a:t>
            </a:r>
            <a:r>
              <a:rPr lang="en-US" i="1" dirty="0" err="1" smtClean="0"/>
              <a:t>paralela</a:t>
            </a:r>
            <a:r>
              <a:rPr lang="en-US" i="1" dirty="0" smtClean="0"/>
              <a:t>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Riemann</a:t>
            </a:r>
            <a:endParaRPr lang="es-ES_tradnl" dirty="0"/>
          </a:p>
        </p:txBody>
      </p:sp>
      <p:pic>
        <p:nvPicPr>
          <p:cNvPr id="4" name="Content Placeholder 3" descr="600px-Sphere_wireframe_10deg_6r.sv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2580" r="-42580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Nikolái</a:t>
            </a:r>
            <a:r>
              <a:rPr lang="en-US" b="1" dirty="0" smtClean="0"/>
              <a:t> Lobachevski</a:t>
            </a:r>
            <a:endParaRPr lang="es-ES_tradnl" dirty="0"/>
          </a:p>
        </p:txBody>
      </p:sp>
      <p:pic>
        <p:nvPicPr>
          <p:cNvPr id="4" name="Content Placeholder 3" descr="600px-Hyperbolic_triangle.svg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720" r="-11720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306</TotalTime>
  <Words>1515</Words>
  <Application>Microsoft Macintosh PowerPoint</Application>
  <PresentationFormat>Presentación en pantalla (4:3)</PresentationFormat>
  <Paragraphs>250</Paragraphs>
  <Slides>41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Breeze</vt:lpstr>
      <vt:lpstr>FILOSOFÍA DE LA CIENCIA.</vt:lpstr>
      <vt:lpstr>RAZÓN.</vt:lpstr>
      <vt:lpstr>Proposiciones analíticas.</vt:lpstr>
      <vt:lpstr>Elementos.</vt:lpstr>
      <vt:lpstr>Presentación de PowerPoint</vt:lpstr>
      <vt:lpstr>Presentación de PowerPoint</vt:lpstr>
      <vt:lpstr>Presentación de PowerPoint</vt:lpstr>
      <vt:lpstr>Riemann</vt:lpstr>
      <vt:lpstr>Nikolái Lobachevski</vt:lpstr>
      <vt:lpstr>Presentación de PowerPoint</vt:lpstr>
      <vt:lpstr>Presentación de PowerPoint</vt:lpstr>
      <vt:lpstr>Presentación de PowerPoint</vt:lpstr>
      <vt:lpstr>Sistemas formales.</vt:lpstr>
      <vt:lpstr>Proposiciones sintéticas.</vt:lpstr>
      <vt:lpstr>Proposiciones sintéticas.</vt:lpstr>
      <vt:lpstr>Inducción.</vt:lpstr>
      <vt:lpstr>Presentación de PowerPoint</vt:lpstr>
      <vt:lpstr>Guión:</vt:lpstr>
      <vt:lpstr>I.- MODOS.</vt:lpstr>
      <vt:lpstr>Presentación de PowerPoint</vt:lpstr>
      <vt:lpstr>II.- Fundamento.</vt:lpstr>
      <vt:lpstr>III.- Problemas de la inducción.</vt:lpstr>
      <vt:lpstr>Presentación de PowerPoint</vt:lpstr>
      <vt:lpstr>Presentación de PowerPoint</vt:lpstr>
      <vt:lpstr>IV.- Clases.</vt:lpstr>
      <vt:lpstr>V.- Métodos inductivos.</vt:lpstr>
      <vt:lpstr>Semejanza.</vt:lpstr>
      <vt:lpstr>Presentación de PowerPoint</vt:lpstr>
      <vt:lpstr>Diferencia.</vt:lpstr>
      <vt:lpstr>Presentación de PowerPoint</vt:lpstr>
      <vt:lpstr>Presentación de PowerPoint</vt:lpstr>
      <vt:lpstr>Variantes concomitantes.</vt:lpstr>
      <vt:lpstr>Residuos.</vt:lpstr>
      <vt:lpstr>Presentación de PowerPoint</vt:lpstr>
      <vt:lpstr>Presentación de PowerPoint</vt:lpstr>
      <vt:lpstr>Presentación de PowerPoint</vt:lpstr>
      <vt:lpstr>Verificación vs Falsación.</vt:lpstr>
      <vt:lpstr>Verificación.</vt:lpstr>
      <vt:lpstr>Presentación de PowerPoint</vt:lpstr>
      <vt:lpstr>Presentación de PowerPoint</vt:lpstr>
      <vt:lpstr>Falsación.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FILOSOFÍA DE LA CIENCIA.</dc:title>
  <dc:creator>Adrián Alonso</dc:creator>
  <cp:lastModifiedBy>Adro</cp:lastModifiedBy>
  <cp:revision>12</cp:revision>
  <dcterms:created xsi:type="dcterms:W3CDTF">2012-02-15T14:58:22Z</dcterms:created>
  <dcterms:modified xsi:type="dcterms:W3CDTF">2017-11-28T10:54:06Z</dcterms:modified>
</cp:coreProperties>
</file>