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1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23" r:id="rId49"/>
    <p:sldId id="303" r:id="rId50"/>
    <p:sldId id="304" r:id="rId51"/>
    <p:sldId id="305" r:id="rId52"/>
    <p:sldId id="306" r:id="rId53"/>
    <p:sldId id="309" r:id="rId54"/>
    <p:sldId id="310" r:id="rId55"/>
    <p:sldId id="308" r:id="rId56"/>
    <p:sldId id="307" r:id="rId57"/>
    <p:sldId id="311" r:id="rId58"/>
    <p:sldId id="314" r:id="rId59"/>
    <p:sldId id="312" r:id="rId60"/>
    <p:sldId id="313" r:id="rId61"/>
    <p:sldId id="315" r:id="rId62"/>
    <p:sldId id="316" r:id="rId63"/>
    <p:sldId id="318" r:id="rId64"/>
    <p:sldId id="319" r:id="rId65"/>
    <p:sldId id="317" r:id="rId66"/>
    <p:sldId id="320" r:id="rId67"/>
    <p:sldId id="321" r:id="rId68"/>
    <p:sldId id="32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A050CB1-5A5C-A349-AF3D-53056F1FA456}" type="datetimeFigureOut">
              <a:rPr lang="en-US" smtClean="0"/>
              <a:pPr/>
              <a:t>5/30/12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81F7441-49B9-DE47-BC0E-BDEA36BB54C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drianalonso/Desktop/POWER%20POIN/1%C2%BA%20bachiller/Democracia/jack%20lider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stiempos.com/diario/opiniones/columnistas/20080704/china-y-la-libertad-de-prensa_13601_18234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hyperlink" Target="http://es.wikipedia.org/wiki/Sarakatsani" TargetMode="External"/><Relationship Id="rId12" Type="http://schemas.openxmlformats.org/officeDocument/2006/relationships/hyperlink" Target="http://es.wikipedia.org/wiki/Yoruk" TargetMode="External"/><Relationship Id="rId13" Type="http://schemas.openxmlformats.org/officeDocument/2006/relationships/hyperlink" Target="http://es.wikipedia.org/wiki/Groenlandia" TargetMode="External"/><Relationship Id="rId14" Type="http://schemas.openxmlformats.org/officeDocument/2006/relationships/hyperlink" Target="http://es.wikipedia.org/wiki/Esquimal" TargetMode="External"/><Relationship Id="rId15" Type="http://schemas.openxmlformats.org/officeDocument/2006/relationships/hyperlink" Target="http://es.wikipedia.org/wiki/India" TargetMode="External"/><Relationship Id="rId16" Type="http://schemas.openxmlformats.org/officeDocument/2006/relationships/hyperlink" Target="http://es.wikipedia.org/wiki/Kenia" TargetMode="External"/><Relationship Id="rId17" Type="http://schemas.openxmlformats.org/officeDocument/2006/relationships/hyperlink" Target="http://es.wikipedia.org/wiki/Mauritania" TargetMode="External"/><Relationship Id="rId18" Type="http://schemas.openxmlformats.org/officeDocument/2006/relationships/hyperlink" Target="http://es.wikipedia.org/wiki/Medio_Oriente" TargetMode="External"/><Relationship Id="rId19" Type="http://schemas.openxmlformats.org/officeDocument/2006/relationships/hyperlink" Target="http://es.wikipedia.org/wiki/Beduin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Chile" TargetMode="External"/><Relationship Id="rId3" Type="http://schemas.openxmlformats.org/officeDocument/2006/relationships/hyperlink" Target="http://es.wikipedia.org/wiki/Pehuenche" TargetMode="External"/><Relationship Id="rId4" Type="http://schemas.openxmlformats.org/officeDocument/2006/relationships/hyperlink" Target="http://es.wikipedia.org/wiki/Puelche" TargetMode="External"/><Relationship Id="rId5" Type="http://schemas.openxmlformats.org/officeDocument/2006/relationships/hyperlink" Target="http://es.wikipedia.org/wiki/Colombia" TargetMode="External"/><Relationship Id="rId6" Type="http://schemas.openxmlformats.org/officeDocument/2006/relationships/hyperlink" Target="http://es.wikipedia.org/wiki/Way%C3%BAu" TargetMode="External"/><Relationship Id="rId7" Type="http://schemas.openxmlformats.org/officeDocument/2006/relationships/hyperlink" Target="http://es.wikipedia.org/wiki/Desierto_del_Sahara" TargetMode="External"/><Relationship Id="rId8" Type="http://schemas.openxmlformats.org/officeDocument/2006/relationships/hyperlink" Target="http://es.wikipedia.org/wiki/Tuareg" TargetMode="External"/><Relationship Id="rId9" Type="http://schemas.openxmlformats.org/officeDocument/2006/relationships/hyperlink" Target="http://es.wikipedia.org/wiki/Europa" TargetMode="External"/><Relationship Id="rId10" Type="http://schemas.openxmlformats.org/officeDocument/2006/relationships/hyperlink" Target="http://es.wikipedia.org/wiki/Z%C3%ADngar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Jinet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drianalonso/Desktop/POWER%20POIN/1%C2%BA%20bachiller/Democracia/Thank%20you%20for%20smoking%201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drianalonso/Desktop/POWER%20POIN/1%C2%BA%20bachiller/Democracia/Thank%20you%20for%20smoking%202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drianalonso/Desktop/POWER%20POIN/1%C2%BA%20bachiller/Democracia/Thank%20you%20for%20smoking%203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DEMOCRACIA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espada de Damocles</a:t>
            </a:r>
            <a:endParaRPr lang="es-ES_tradnl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¿Es deseable el poder?</a:t>
            </a:r>
            <a:endParaRPr lang="es-ES_tradnl" dirty="0"/>
          </a:p>
        </p:txBody>
      </p:sp>
      <p:pic>
        <p:nvPicPr>
          <p:cNvPr id="11" name="Content Placeholder 10" descr="Damocle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3722" b="-372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Defectos de los sistemas no democráticos.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 hay participación de los gobernados en las decisiones que les atañen.</a:t>
            </a:r>
          </a:p>
          <a:p>
            <a:r>
              <a:rPr lang="es-ES_tradnl" dirty="0" smtClean="0"/>
              <a:t>No hay control sobre el gobernante</a:t>
            </a:r>
          </a:p>
          <a:p>
            <a:r>
              <a:rPr lang="es-ES_tradnl" dirty="0" smtClean="0"/>
              <a:t>¿Voz y voto?</a:t>
            </a:r>
          </a:p>
          <a:p>
            <a:r>
              <a:rPr lang="es-ES_tradnl" dirty="0" smtClean="0"/>
              <a:t>No hay igualdad en leyes y derechos.</a:t>
            </a:r>
          </a:p>
          <a:p>
            <a:r>
              <a:rPr lang="es-ES_tradnl" dirty="0" smtClean="0"/>
              <a:t>Clases sociales (riquezas, derechos, deberes).</a:t>
            </a:r>
          </a:p>
          <a:p>
            <a:r>
              <a:rPr lang="es-ES_tradnl" dirty="0" smtClean="0"/>
              <a:t>Corrupción.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0037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6" y="4244301"/>
            <a:ext cx="976268" cy="2429549"/>
          </a:xfrm>
          <a:prstGeom prst="rect">
            <a:avLst/>
          </a:prstGeom>
        </p:spPr>
      </p:pic>
      <p:pic>
        <p:nvPicPr>
          <p:cNvPr id="5" name="Picture 4" descr="BU0037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4244301"/>
            <a:ext cx="782133" cy="2496224"/>
          </a:xfrm>
          <a:prstGeom prst="rect">
            <a:avLst/>
          </a:prstGeom>
        </p:spPr>
      </p:pic>
      <p:pic>
        <p:nvPicPr>
          <p:cNvPr id="6" name="Picture 5" descr="FD0026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6" y="4244301"/>
            <a:ext cx="1322288" cy="2429549"/>
          </a:xfrm>
          <a:prstGeom prst="rect">
            <a:avLst/>
          </a:prstGeom>
        </p:spPr>
      </p:pic>
      <p:pic>
        <p:nvPicPr>
          <p:cNvPr id="7" name="Picture 6" descr="728845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65" y="4244301"/>
            <a:ext cx="2361286" cy="2361286"/>
          </a:xfrm>
          <a:prstGeom prst="rect">
            <a:avLst/>
          </a:prstGeom>
        </p:spPr>
      </p:pic>
      <p:pic>
        <p:nvPicPr>
          <p:cNvPr id="8" name="Picture 7" descr="AA04988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076" y="4244301"/>
            <a:ext cx="773600" cy="2429549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457835">
            <a:off x="479802" y="1716239"/>
            <a:ext cx="822960" cy="2338683"/>
          </a:xfrm>
          <a:prstGeom prst="curvedRightArrow">
            <a:avLst>
              <a:gd name="adj1" fmla="val 8736"/>
              <a:gd name="adj2" fmla="val 24064"/>
              <a:gd name="adj3" fmla="val 6426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el-r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438" y="0"/>
            <a:ext cx="3952875" cy="3429000"/>
          </a:xfrm>
          <a:prstGeom prst="rect">
            <a:avLst/>
          </a:prstGeom>
        </p:spPr>
      </p:pic>
      <p:sp>
        <p:nvSpPr>
          <p:cNvPr id="12" name="Curved Right Arrow 11"/>
          <p:cNvSpPr/>
          <p:nvPr/>
        </p:nvSpPr>
        <p:spPr>
          <a:xfrm rot="9995097">
            <a:off x="6399436" y="1904295"/>
            <a:ext cx="822960" cy="2128484"/>
          </a:xfrm>
          <a:prstGeom prst="curvedRightArrow">
            <a:avLst>
              <a:gd name="adj1" fmla="val 22249"/>
              <a:gd name="adj2" fmla="val 50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6699789" y="2651992"/>
            <a:ext cx="1111323" cy="943423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99789" y="2651992"/>
            <a:ext cx="1111323" cy="94342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61297" y="3729874"/>
            <a:ext cx="12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800000"/>
                </a:solidFill>
              </a:rPr>
              <a:t>SÚBDITOS</a:t>
            </a:r>
            <a:endParaRPr lang="es-ES_tradnl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jack lider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463" y="5284974"/>
            <a:ext cx="8490905" cy="104868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B.-Características básicas de un sistema democrático. </a:t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Robert A. Dahl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Características básicas de la democracia.</a:t>
            </a:r>
            <a:endParaRPr lang="es-ES_tradnl" dirty="0"/>
          </a:p>
        </p:txBody>
      </p:sp>
      <p:pic>
        <p:nvPicPr>
          <p:cNvPr id="7" name="Picture Placeholder 6" descr="robert-a-dahl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4116" b="-4116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Criterios: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s-ES_tradnl" dirty="0" smtClean="0"/>
              <a:t>Participación efectiva.</a:t>
            </a:r>
          </a:p>
          <a:p>
            <a:pPr marL="457200" indent="-457200">
              <a:buFont typeface="+mj-lt"/>
              <a:buAutoNum type="alphaLcParenR"/>
            </a:pPr>
            <a:endParaRPr lang="es-ES_tradnl" dirty="0" smtClean="0"/>
          </a:p>
          <a:p>
            <a:pPr marL="457200" indent="-457200">
              <a:buFont typeface="+mj-lt"/>
              <a:buAutoNum type="alphaLcParenR"/>
            </a:pPr>
            <a:r>
              <a:rPr lang="es-ES_tradnl" dirty="0" smtClean="0"/>
              <a:t>Igualdad de voto.</a:t>
            </a:r>
          </a:p>
          <a:p>
            <a:pPr marL="457200" indent="-457200">
              <a:buFont typeface="+mj-lt"/>
              <a:buAutoNum type="alphaLcParenR"/>
            </a:pPr>
            <a:endParaRPr lang="es-ES_tradnl" dirty="0" smtClean="0"/>
          </a:p>
          <a:p>
            <a:pPr marL="457200" indent="-457200">
              <a:buFont typeface="+mj-lt"/>
              <a:buAutoNum type="alphaLcParenR"/>
            </a:pPr>
            <a:r>
              <a:rPr lang="es-ES_tradnl" dirty="0" smtClean="0"/>
              <a:t>Comprensión ilustrada.</a:t>
            </a:r>
          </a:p>
          <a:p>
            <a:pPr marL="457200" indent="-457200">
              <a:buFont typeface="+mj-lt"/>
              <a:buAutoNum type="alphaLcParenR"/>
            </a:pPr>
            <a:endParaRPr lang="es-ES_tradnl" dirty="0" smtClean="0"/>
          </a:p>
          <a:p>
            <a:pPr marL="457200" indent="-457200">
              <a:buFont typeface="+mj-lt"/>
              <a:buAutoNum type="alphaLcParenR"/>
            </a:pPr>
            <a:r>
              <a:rPr lang="es-ES_tradnl" dirty="0" smtClean="0"/>
              <a:t>Control de la agenda.</a:t>
            </a:r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s-ES_tradnl" dirty="0" smtClean="0"/>
              <a:t>A.- Participación efectiva.</a:t>
            </a:r>
            <a:endParaRPr lang="es-ES_tradnl" dirty="0"/>
          </a:p>
        </p:txBody>
      </p:sp>
      <p:pic>
        <p:nvPicPr>
          <p:cNvPr id="4" name="Picture 3" descr="antiglobalizacion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70" y="2328920"/>
            <a:ext cx="6759820" cy="45290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032266" cy="4262481"/>
          </a:xfrm>
        </p:spPr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Misma capacidad para expresar opinión sobre el </a:t>
            </a:r>
            <a:r>
              <a:rPr lang="es-ES_tradnl" dirty="0" smtClean="0">
                <a:solidFill>
                  <a:schemeClr val="tx1"/>
                </a:solidFill>
              </a:rPr>
              <a:t>gobierno</a:t>
            </a:r>
            <a:r>
              <a:rPr lang="es-ES_tradnl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Debate, opinión crítica. Participación.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Voz.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B.- Igualdad de voto entre adultos.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Misma capacidad de influir.</a:t>
            </a:r>
          </a:p>
          <a:p>
            <a:r>
              <a:rPr lang="es-ES_tradnl" dirty="0" smtClean="0"/>
              <a:t>Derecho al voto.</a:t>
            </a:r>
          </a:p>
          <a:p>
            <a:r>
              <a:rPr lang="es-ES_tradnl" dirty="0" smtClean="0"/>
              <a:t>Mismo valor.</a:t>
            </a:r>
          </a:p>
          <a:p>
            <a:r>
              <a:rPr lang="es-ES_tradnl" dirty="0" smtClean="0"/>
              <a:t>Capacidad efectiva de hacerlo.</a:t>
            </a:r>
          </a:p>
          <a:p>
            <a:endParaRPr lang="es-ES_tradnl" dirty="0" smtClean="0"/>
          </a:p>
          <a:p>
            <a:pPr lvl="1"/>
            <a:r>
              <a:rPr lang="es-ES_tradnl" b="1" dirty="0" smtClean="0"/>
              <a:t>Valor </a:t>
            </a:r>
            <a:r>
              <a:rPr lang="es-ES_tradnl" b="1" dirty="0" err="1" smtClean="0"/>
              <a:t>–</a:t>
            </a:r>
            <a:r>
              <a:rPr lang="es-ES_tradnl" b="1" dirty="0" smtClean="0"/>
              <a:t> posibilidad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Método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u="sng" dirty="0" smtClean="0"/>
              <a:t>Pocos miembros:</a:t>
            </a:r>
          </a:p>
          <a:p>
            <a:pPr lvl="1"/>
            <a:r>
              <a:rPr lang="es-ES_tradnl" dirty="0" smtClean="0"/>
              <a:t>Mano Alzada.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u="sng" dirty="0" smtClean="0"/>
              <a:t>Masas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Asegurar que todos puedan votar: DERECHO.</a:t>
            </a:r>
          </a:p>
          <a:p>
            <a:pPr lvl="1"/>
            <a:r>
              <a:rPr lang="es-ES_tradnl" dirty="0" smtClean="0"/>
              <a:t>Asegurar que todos tengan oportunidad: CAPACIDAD.</a:t>
            </a:r>
          </a:p>
          <a:p>
            <a:pPr lvl="1"/>
            <a:r>
              <a:rPr lang="es-ES_tradnl" dirty="0" smtClean="0"/>
              <a:t>Contabilizar: VALOR.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214366" cy="3916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s-ES_tradnl" dirty="0" smtClean="0"/>
              <a:t>Formas de organización política.</a:t>
            </a:r>
          </a:p>
          <a:p>
            <a:pPr marL="457200" indent="-457200">
              <a:buFont typeface="+mj-lt"/>
              <a:buAutoNum type="alphaUcPeriod"/>
            </a:pPr>
            <a:endParaRPr lang="es-ES_tradnl" dirty="0" smtClean="0"/>
          </a:p>
          <a:p>
            <a:pPr marL="457200" indent="-457200">
              <a:buFont typeface="+mj-lt"/>
              <a:buAutoNum type="alphaUcPeriod"/>
            </a:pPr>
            <a:r>
              <a:rPr lang="es-ES_tradnl" dirty="0" smtClean="0"/>
              <a:t>Características básicas de un sistema democrático. Robert A. Dahl.</a:t>
            </a:r>
          </a:p>
          <a:p>
            <a:pPr marL="457200" indent="-457200">
              <a:buFont typeface="+mj-lt"/>
              <a:buAutoNum type="alphaUcPeriod"/>
            </a:pPr>
            <a:endParaRPr lang="es-ES_tradnl" dirty="0" smtClean="0"/>
          </a:p>
          <a:p>
            <a:pPr marL="457200" indent="-457200">
              <a:buFont typeface="+mj-lt"/>
              <a:buAutoNum type="alphaUcPeriod"/>
            </a:pPr>
            <a:r>
              <a:rPr lang="es-ES_tradnl" dirty="0" smtClean="0"/>
              <a:t>Orígenes históricos de la democracia: ATENAS.</a:t>
            </a: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Democracia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Todos votan.</a:t>
            </a:r>
          </a:p>
          <a:p>
            <a:r>
              <a:rPr lang="es-ES_tradnl" dirty="0" smtClean="0"/>
              <a:t>Todos opinan.</a:t>
            </a:r>
          </a:p>
          <a:p>
            <a:r>
              <a:rPr lang="es-ES_tradnl" dirty="0" smtClean="0"/>
              <a:t>Todos se ven afectados.</a:t>
            </a:r>
          </a:p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IGUALDAD</a:t>
            </a:r>
          </a:p>
          <a:p>
            <a:pPr>
              <a:buNone/>
            </a:pPr>
            <a:r>
              <a:rPr lang="es-ES_tradnl" dirty="0" smtClean="0"/>
              <a:t>SUFARGIO UNIVERSAL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Aristocracia</a:t>
            </a:r>
            <a:endParaRPr lang="es-ES_trad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Minoría vota.</a:t>
            </a:r>
          </a:p>
          <a:p>
            <a:r>
              <a:rPr lang="es-ES_tradnl" dirty="0" smtClean="0"/>
              <a:t>Minoría opina.</a:t>
            </a:r>
          </a:p>
          <a:p>
            <a:r>
              <a:rPr lang="es-ES_tradnl" dirty="0" smtClean="0"/>
              <a:t>Todos se ven afectados.</a:t>
            </a:r>
          </a:p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IGUALDAD RESTRINGIDA.</a:t>
            </a:r>
          </a:p>
          <a:p>
            <a:pPr>
              <a:buNone/>
            </a:pPr>
            <a:r>
              <a:rPr lang="es-ES_tradnl" smtClean="0"/>
              <a:t>SUFRAGIO RESTRINGIDO.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C.- Compresión ilustrada.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2209800"/>
            <a:ext cx="7987701" cy="4362740"/>
          </a:xfrm>
        </p:spPr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La democracia exige a los ciudadanos su participación.</a:t>
            </a:r>
          </a:p>
          <a:p>
            <a:r>
              <a:rPr lang="es-ES_tradnl" dirty="0" smtClean="0"/>
              <a:t>Participar desde la responsabilidad.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INFORMACIÓN:	</a:t>
            </a:r>
          </a:p>
          <a:p>
            <a:pPr lvl="1"/>
            <a:r>
              <a:rPr lang="es-ES_tradnl" dirty="0" smtClean="0"/>
              <a:t>Problemas existentes.</a:t>
            </a:r>
          </a:p>
          <a:p>
            <a:pPr lvl="1"/>
            <a:r>
              <a:rPr lang="es-ES_tradnl" dirty="0" smtClean="0"/>
              <a:t>Posibles soluciones.</a:t>
            </a:r>
          </a:p>
          <a:p>
            <a:pPr lvl="1"/>
            <a:r>
              <a:rPr lang="es-ES_tradnl" dirty="0" smtClean="0"/>
              <a:t>Consecuencias</a:t>
            </a:r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2488"/>
            <a:ext cx="6962727" cy="4733676"/>
          </a:xfrm>
        </p:spPr>
        <p:txBody>
          <a:bodyPr/>
          <a:lstStyle/>
          <a:p>
            <a:r>
              <a:rPr lang="es-ES_tradnl" dirty="0" smtClean="0"/>
              <a:t>Educación: forma </a:t>
            </a:r>
            <a:r>
              <a:rPr lang="es-ES_tradnl" u="sng" dirty="0" smtClean="0"/>
              <a:t>ciudadanos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Conocimientos para la vida laboral.</a:t>
            </a:r>
          </a:p>
          <a:p>
            <a:pPr lvl="1"/>
            <a:r>
              <a:rPr lang="es-ES_tradnl" dirty="0" smtClean="0"/>
              <a:t>Formación en valores, derechos y </a:t>
            </a:r>
            <a:r>
              <a:rPr lang="es-ES_tradnl" b="1" i="1" u="sng" dirty="0" smtClean="0"/>
              <a:t>DEBERES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Informarse.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Decidir.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Asumir consecuencias.</a:t>
            </a:r>
            <a:endParaRPr lang="es-ES_trad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4.- Control de la agenda.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43407" cy="4373880"/>
          </a:xfrm>
        </p:spPr>
        <p:txBody>
          <a:bodyPr/>
          <a:lstStyle/>
          <a:p>
            <a:r>
              <a:rPr lang="es-ES_tradnl" dirty="0" smtClean="0"/>
              <a:t>Agenda política: acontecimientos que un gobierno debe ir tratando a lo largo de su mandato.</a:t>
            </a:r>
          </a:p>
          <a:p>
            <a:r>
              <a:rPr lang="es-ES_tradnl" dirty="0" smtClean="0"/>
              <a:t>Controlar la agenda es controlar la información.</a:t>
            </a:r>
          </a:p>
          <a:p>
            <a:pPr lvl="1"/>
            <a:r>
              <a:rPr lang="es-ES_tradnl" dirty="0" smtClean="0"/>
              <a:t>De qué se habla y de qué no se habla.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Son los individuos quienes han de controlar la agenda.</a:t>
            </a:r>
          </a:p>
          <a:p>
            <a:endParaRPr lang="es-ES_tradnl" dirty="0" smtClean="0"/>
          </a:p>
          <a:p>
            <a:pPr lvl="1">
              <a:buNone/>
            </a:pPr>
            <a:r>
              <a:rPr lang="es-ES_tradnl" dirty="0" smtClean="0"/>
              <a:t>	</a:t>
            </a:r>
          </a:p>
          <a:p>
            <a:pPr lvl="1">
              <a:buNone/>
            </a:pPr>
            <a:r>
              <a:rPr lang="es-ES_tradnl" b="1" dirty="0" smtClean="0">
                <a:solidFill>
                  <a:srgbClr val="FF0000"/>
                </a:solidFill>
              </a:rPr>
              <a:t>¿Lo hacemos?		Prensa, </a:t>
            </a:r>
            <a:r>
              <a:rPr lang="es-ES_tradnl" b="1" dirty="0" err="1" smtClean="0">
                <a:solidFill>
                  <a:srgbClr val="FF0000"/>
                </a:solidFill>
              </a:rPr>
              <a:t>Tv</a:t>
            </a:r>
            <a:r>
              <a:rPr lang="es-ES_tradnl" b="1" dirty="0" smtClean="0">
                <a:solidFill>
                  <a:srgbClr val="FF0000"/>
                </a:solidFill>
              </a:rPr>
              <a:t>, radio… ¿Internet?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62" y="389896"/>
            <a:ext cx="7676169" cy="6468104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China. </a:t>
            </a:r>
          </a:p>
          <a:p>
            <a:r>
              <a:rPr lang="en-US" dirty="0" smtClean="0">
                <a:hlinkClick r:id="rId2"/>
              </a:rPr>
              <a:t>http://www.lostiempos.com/diario/opiniones/columnistas/20080704/china-y-la-libertad-de-prensa_13601_18234.html</a:t>
            </a:r>
            <a:endParaRPr lang="es-ES_tradnl" dirty="0" smtClean="0"/>
          </a:p>
          <a:p>
            <a:r>
              <a:rPr lang="en-US" dirty="0" err="1" smtClean="0"/>
              <a:t>Tras</a:t>
            </a:r>
            <a:r>
              <a:rPr lang="en-US" dirty="0" smtClean="0"/>
              <a:t> la </a:t>
            </a:r>
            <a:r>
              <a:rPr lang="en-US" dirty="0" err="1" smtClean="0"/>
              <a:t>inquietud</a:t>
            </a:r>
            <a:r>
              <a:rPr lang="en-US" dirty="0" smtClean="0"/>
              <a:t> en Lhasa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mes</a:t>
            </a:r>
            <a:r>
              <a:rPr lang="en-US" dirty="0" smtClean="0"/>
              <a:t> de </a:t>
            </a:r>
            <a:r>
              <a:rPr lang="en-US" dirty="0" err="1" smtClean="0"/>
              <a:t>marzo</a:t>
            </a:r>
            <a:r>
              <a:rPr lang="en-US" dirty="0" smtClean="0"/>
              <a:t>, China </a:t>
            </a:r>
            <a:r>
              <a:rPr lang="en-US" dirty="0" err="1" smtClean="0"/>
              <a:t>incrementó</a:t>
            </a:r>
            <a:r>
              <a:rPr lang="en-US" dirty="0" smtClean="0"/>
              <a:t> el control de los </a:t>
            </a:r>
            <a:r>
              <a:rPr lang="en-US" dirty="0" err="1" smtClean="0"/>
              <a:t>medios</a:t>
            </a:r>
            <a:r>
              <a:rPr lang="en-US" dirty="0" smtClean="0"/>
              <a:t> en un </a:t>
            </a:r>
            <a:r>
              <a:rPr lang="en-US" dirty="0" err="1" smtClean="0"/>
              <a:t>intento</a:t>
            </a:r>
            <a:r>
              <a:rPr lang="en-US" dirty="0" smtClean="0"/>
              <a:t> de </a:t>
            </a:r>
            <a:r>
              <a:rPr lang="en-US" dirty="0" err="1" smtClean="0"/>
              <a:t>cubrir</a:t>
            </a:r>
            <a:r>
              <a:rPr lang="en-US" dirty="0" smtClean="0"/>
              <a:t> los </a:t>
            </a:r>
            <a:r>
              <a:rPr lang="en-US" dirty="0" err="1" smtClean="0"/>
              <a:t>ojos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 Los </a:t>
            </a:r>
            <a:r>
              <a:rPr lang="en-US" dirty="0" err="1" smtClean="0"/>
              <a:t>periodistas</a:t>
            </a:r>
            <a:r>
              <a:rPr lang="en-US" dirty="0" smtClean="0"/>
              <a:t> </a:t>
            </a:r>
            <a:r>
              <a:rPr lang="en-US" dirty="0" err="1" smtClean="0"/>
              <a:t>extranjeros</a:t>
            </a:r>
            <a:r>
              <a:rPr lang="en-US" dirty="0" smtClean="0"/>
              <a:t> se </a:t>
            </a:r>
            <a:r>
              <a:rPr lang="en-US" dirty="0" err="1" smtClean="0"/>
              <a:t>enfrentaron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severas</a:t>
            </a:r>
            <a:r>
              <a:rPr lang="en-US" dirty="0" smtClean="0"/>
              <a:t> </a:t>
            </a:r>
            <a:r>
              <a:rPr lang="en-US" dirty="0" err="1" smtClean="0"/>
              <a:t>restricciones</a:t>
            </a:r>
            <a:r>
              <a:rPr lang="en-US" dirty="0" smtClean="0"/>
              <a:t> en los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tiempos</a:t>
            </a:r>
            <a:r>
              <a:rPr lang="en-US" dirty="0" smtClean="0"/>
              <a:t>, no </a:t>
            </a:r>
            <a:r>
              <a:rPr lang="en-US" dirty="0" err="1" smtClean="0"/>
              <a:t>sólo</a:t>
            </a:r>
            <a:r>
              <a:rPr lang="en-US" dirty="0" smtClean="0"/>
              <a:t> se </a:t>
            </a:r>
            <a:r>
              <a:rPr lang="en-US" dirty="0" err="1" smtClean="0"/>
              <a:t>negaron</a:t>
            </a:r>
            <a:r>
              <a:rPr lang="en-US" dirty="0" smtClean="0"/>
              <a:t> los </a:t>
            </a:r>
            <a:r>
              <a:rPr lang="en-US" dirty="0" err="1" smtClean="0"/>
              <a:t>pedidos</a:t>
            </a:r>
            <a:r>
              <a:rPr lang="en-US" dirty="0" smtClean="0"/>
              <a:t> de </a:t>
            </a:r>
            <a:r>
              <a:rPr lang="en-US" dirty="0" err="1" smtClean="0"/>
              <a:t>visitar</a:t>
            </a:r>
            <a:r>
              <a:rPr lang="en-US" dirty="0" smtClean="0"/>
              <a:t> el Tibet, </a:t>
            </a:r>
            <a:r>
              <a:rPr lang="en-US" dirty="0" err="1" smtClean="0"/>
              <a:t>también</a:t>
            </a:r>
            <a:r>
              <a:rPr lang="en-US" dirty="0" smtClean="0"/>
              <a:t> se </a:t>
            </a:r>
            <a:r>
              <a:rPr lang="en-US" dirty="0" err="1" smtClean="0"/>
              <a:t>llevaron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controles</a:t>
            </a:r>
            <a:r>
              <a:rPr lang="en-US" dirty="0" smtClean="0"/>
              <a:t> </a:t>
            </a:r>
            <a:r>
              <a:rPr lang="en-US" dirty="0" err="1" smtClean="0"/>
              <a:t>estrictos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visitas</a:t>
            </a:r>
            <a:r>
              <a:rPr lang="en-US" dirty="0" smtClean="0"/>
              <a:t> de </a:t>
            </a:r>
            <a:r>
              <a:rPr lang="en-US" dirty="0" err="1" smtClean="0"/>
              <a:t>zonas</a:t>
            </a:r>
            <a:r>
              <a:rPr lang="en-US" dirty="0" smtClean="0"/>
              <a:t> del Tibet, en </a:t>
            </a:r>
            <a:r>
              <a:rPr lang="en-US" dirty="0" err="1" smtClean="0"/>
              <a:t>provincias</a:t>
            </a:r>
            <a:r>
              <a:rPr lang="en-US" dirty="0" smtClean="0"/>
              <a:t> tales </a:t>
            </a:r>
            <a:r>
              <a:rPr lang="en-US" dirty="0" err="1" smtClean="0"/>
              <a:t>como</a:t>
            </a:r>
            <a:r>
              <a:rPr lang="en-US" dirty="0" smtClean="0"/>
              <a:t> Sichuan </a:t>
            </a:r>
            <a:r>
              <a:rPr lang="en-US" dirty="0" err="1" smtClean="0"/>
              <a:t>y</a:t>
            </a:r>
            <a:r>
              <a:rPr lang="en-US" dirty="0" smtClean="0"/>
              <a:t> Gansu. Dos </a:t>
            </a:r>
            <a:r>
              <a:rPr lang="en-US" dirty="0" err="1" smtClean="0"/>
              <a:t>valientes</a:t>
            </a:r>
            <a:r>
              <a:rPr lang="en-US" dirty="0" smtClean="0"/>
              <a:t> </a:t>
            </a:r>
            <a:r>
              <a:rPr lang="en-US" dirty="0" err="1" smtClean="0"/>
              <a:t>reporteros</a:t>
            </a:r>
            <a:r>
              <a:rPr lang="en-US" dirty="0" smtClean="0"/>
              <a:t> Tim Johnson, </a:t>
            </a:r>
            <a:r>
              <a:rPr lang="en-US" dirty="0" err="1" smtClean="0"/>
              <a:t>periodista</a:t>
            </a:r>
            <a:r>
              <a:rPr lang="en-US" dirty="0" smtClean="0"/>
              <a:t> </a:t>
            </a:r>
            <a:r>
              <a:rPr lang="en-US" dirty="0" err="1" smtClean="0"/>
              <a:t>jefe</a:t>
            </a:r>
            <a:r>
              <a:rPr lang="en-US" dirty="0" smtClean="0"/>
              <a:t> de McClatchy Newspapers en Beijing, </a:t>
            </a:r>
            <a:r>
              <a:rPr lang="en-US" dirty="0" err="1" smtClean="0"/>
              <a:t>y</a:t>
            </a:r>
            <a:r>
              <a:rPr lang="en-US" dirty="0" smtClean="0"/>
              <a:t> el </a:t>
            </a:r>
            <a:r>
              <a:rPr lang="en-US" dirty="0" err="1" smtClean="0"/>
              <a:t>reportero</a:t>
            </a:r>
            <a:r>
              <a:rPr lang="en-US" dirty="0" smtClean="0"/>
              <a:t> </a:t>
            </a:r>
            <a:r>
              <a:rPr lang="en-US" dirty="0" err="1" smtClean="0"/>
              <a:t>ejecutivo</a:t>
            </a:r>
            <a:r>
              <a:rPr lang="en-US" dirty="0" smtClean="0"/>
              <a:t> de CBC de Beijing </a:t>
            </a:r>
            <a:r>
              <a:rPr lang="en-US" dirty="0" err="1" smtClean="0"/>
              <a:t>intentaron</a:t>
            </a:r>
            <a:r>
              <a:rPr lang="en-US" dirty="0" smtClean="0"/>
              <a:t> </a:t>
            </a:r>
            <a:r>
              <a:rPr lang="en-US" dirty="0" err="1" smtClean="0"/>
              <a:t>informar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Gansu,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 </a:t>
            </a:r>
            <a:r>
              <a:rPr lang="en-US" dirty="0" err="1" smtClean="0"/>
              <a:t>hallados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evacuados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fuerzas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. Y los chinos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la propaganda </a:t>
            </a:r>
            <a:r>
              <a:rPr lang="en-US" dirty="0" err="1" smtClean="0"/>
              <a:t>oficial</a:t>
            </a:r>
            <a:r>
              <a:rPr lang="en-US" dirty="0" smtClean="0"/>
              <a:t> </a:t>
            </a:r>
            <a:r>
              <a:rPr lang="en-US" dirty="0" err="1" smtClean="0"/>
              <a:t>desconocen</a:t>
            </a:r>
            <a:r>
              <a:rPr lang="en-US" dirty="0" smtClean="0"/>
              <a:t> la </a:t>
            </a:r>
            <a:r>
              <a:rPr lang="en-US" dirty="0" err="1" smtClean="0"/>
              <a:t>trágica</a:t>
            </a:r>
            <a:r>
              <a:rPr lang="en-US" dirty="0" smtClean="0"/>
              <a:t> </a:t>
            </a:r>
            <a:r>
              <a:rPr lang="en-US" dirty="0" err="1" smtClean="0"/>
              <a:t>realidad</a:t>
            </a:r>
            <a:r>
              <a:rPr lang="en-US" dirty="0" smtClean="0"/>
              <a:t> del Tibet, lo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autoridades</a:t>
            </a:r>
            <a:r>
              <a:rPr lang="en-US" dirty="0" smtClean="0"/>
              <a:t> </a:t>
            </a:r>
            <a:r>
              <a:rPr lang="en-US" dirty="0" err="1" smtClean="0"/>
              <a:t>fomentar</a:t>
            </a:r>
            <a:r>
              <a:rPr lang="en-US" dirty="0" smtClean="0"/>
              <a:t> </a:t>
            </a:r>
            <a:r>
              <a:rPr lang="en-US" dirty="0" err="1" smtClean="0"/>
              <a:t>sentimientos</a:t>
            </a:r>
            <a:r>
              <a:rPr lang="en-US" dirty="0" smtClean="0"/>
              <a:t> </a:t>
            </a:r>
            <a:r>
              <a:rPr lang="en-US" dirty="0" err="1" smtClean="0"/>
              <a:t>nacionalistas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reportajes</a:t>
            </a:r>
            <a:r>
              <a:rPr lang="en-US" dirty="0" smtClean="0"/>
              <a:t> </a:t>
            </a:r>
            <a:r>
              <a:rPr lang="en-US" dirty="0" err="1" smtClean="0"/>
              <a:t>televisivos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exageran</a:t>
            </a:r>
            <a:r>
              <a:rPr lang="en-US" dirty="0" smtClean="0"/>
              <a:t> los </a:t>
            </a:r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violencia</a:t>
            </a:r>
            <a:r>
              <a:rPr lang="en-US" dirty="0" smtClean="0"/>
              <a:t> </a:t>
            </a:r>
            <a:r>
              <a:rPr lang="en-US" dirty="0" err="1" smtClean="0"/>
              <a:t>perpetrados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tibetanos</a:t>
            </a:r>
            <a:r>
              <a:rPr lang="en-US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174" y="5014730"/>
            <a:ext cx="8400194" cy="104868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C.- Orígenes históricos de la democracia: ATENAS.</a:t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GUIÓN.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Cazadores </a:t>
            </a:r>
            <a:r>
              <a:rPr lang="es-ES_tradnl" dirty="0" err="1" smtClean="0"/>
              <a:t>–</a:t>
            </a:r>
            <a:r>
              <a:rPr lang="es-ES_tradnl" dirty="0" smtClean="0"/>
              <a:t> recolectores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Atenas clásica.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_tradnl" dirty="0" smtClean="0"/>
              <a:t>Historia.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_tradnl" dirty="0" smtClean="0"/>
              <a:t>Características.</a:t>
            </a:r>
            <a:endParaRPr lang="es-ES_tradnl" dirty="0"/>
          </a:p>
        </p:txBody>
      </p:sp>
      <p:pic>
        <p:nvPicPr>
          <p:cNvPr id="9" name="Picture Placeholder 8" descr="democracia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88065" b="-88065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914400"/>
            <a:ext cx="6739906" cy="845704"/>
          </a:xfrm>
        </p:spPr>
        <p:txBody>
          <a:bodyPr/>
          <a:lstStyle/>
          <a:p>
            <a:r>
              <a:rPr lang="es-ES_tradnl" dirty="0" smtClean="0"/>
              <a:t>A.- Cazadores </a:t>
            </a:r>
            <a:r>
              <a:rPr lang="es-ES_tradnl" dirty="0" err="1" smtClean="0"/>
              <a:t>–</a:t>
            </a:r>
            <a:r>
              <a:rPr lang="es-ES_tradnl" dirty="0" smtClean="0"/>
              <a:t> recolectores.</a:t>
            </a:r>
            <a:endParaRPr lang="es-ES_tradnl" dirty="0"/>
          </a:p>
        </p:txBody>
      </p:sp>
      <p:pic>
        <p:nvPicPr>
          <p:cNvPr id="7" name="Content Placeholder 6" descr="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52" r="-5052"/>
          <a:stretch>
            <a:fillRect/>
          </a:stretch>
        </p:blipFill>
        <p:spPr>
          <a:xfrm>
            <a:off x="-266968" y="2941637"/>
            <a:ext cx="6508377" cy="3916363"/>
          </a:xfr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9" name="Picture 8" descr="cazador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80" y="1745160"/>
            <a:ext cx="3718319" cy="27887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7" y="417058"/>
            <a:ext cx="6508377" cy="3916363"/>
          </a:xfrm>
        </p:spPr>
        <p:txBody>
          <a:bodyPr/>
          <a:lstStyle/>
          <a:p>
            <a:r>
              <a:rPr lang="es-ES_tradnl" dirty="0" smtClean="0"/>
              <a:t>Pocos miembros.</a:t>
            </a:r>
          </a:p>
          <a:p>
            <a:r>
              <a:rPr lang="es-ES_tradnl" dirty="0" smtClean="0"/>
              <a:t>No hay clases sociales (riqueza).</a:t>
            </a:r>
          </a:p>
          <a:p>
            <a:r>
              <a:rPr lang="es-ES_tradnl" dirty="0" smtClean="0"/>
              <a:t>No actividad agrícola o ganadera.</a:t>
            </a:r>
          </a:p>
          <a:p>
            <a:r>
              <a:rPr lang="es-ES_tradnl" dirty="0" smtClean="0"/>
              <a:t>No hay dinero.</a:t>
            </a:r>
          </a:p>
          <a:p>
            <a:endParaRPr lang="es-ES_tradnl" dirty="0"/>
          </a:p>
        </p:txBody>
      </p:sp>
      <p:pic>
        <p:nvPicPr>
          <p:cNvPr id="4" name="Picture 3" descr="M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90" y="2588181"/>
            <a:ext cx="6002230" cy="39690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1618"/>
            <a:ext cx="6508377" cy="1664445"/>
          </a:xfrm>
        </p:spPr>
        <p:txBody>
          <a:bodyPr/>
          <a:lstStyle/>
          <a:p>
            <a:r>
              <a:rPr lang="es-ES_tradnl" dirty="0" smtClean="0"/>
              <a:t>Nómadas: viven de lo que recogen.</a:t>
            </a:r>
          </a:p>
          <a:p>
            <a:pPr lvl="1"/>
            <a:r>
              <a:rPr lang="es-ES_tradnl" dirty="0" smtClean="0"/>
              <a:t>Caza.</a:t>
            </a:r>
          </a:p>
          <a:p>
            <a:pPr lvl="1"/>
            <a:r>
              <a:rPr lang="es-ES_tradnl" dirty="0" smtClean="0"/>
              <a:t>Pesca.</a:t>
            </a:r>
          </a:p>
          <a:p>
            <a:pPr lvl="1"/>
            <a:r>
              <a:rPr lang="es-ES_tradnl" dirty="0" smtClean="0"/>
              <a:t>Frutos, semillas, tubérculos.</a:t>
            </a:r>
          </a:p>
          <a:p>
            <a:pPr lvl="1"/>
            <a:endParaRPr lang="es-ES_tradnl" dirty="0" smtClean="0"/>
          </a:p>
          <a:p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04562" y="3130310"/>
            <a:ext cx="801875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Pueblos </a:t>
            </a:r>
            <a:r>
              <a:rPr lang="en-US" dirty="0" err="1" smtClean="0"/>
              <a:t>nómadas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TERRITORIO 						PUEBLO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Chile</a:t>
            </a:r>
            <a:r>
              <a:rPr lang="en-US" dirty="0" smtClean="0">
                <a:solidFill>
                  <a:srgbClr val="FF0000"/>
                </a:solidFill>
              </a:rPr>
              <a:t> 						</a:t>
            </a:r>
            <a:r>
              <a:rPr lang="en-US" dirty="0" smtClean="0">
                <a:solidFill>
                  <a:srgbClr val="FF0000"/>
                </a:solidFill>
                <a:hlinkClick r:id="rId3" tooltip="Pehuenche"/>
              </a:rPr>
              <a:t>Pehuenches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hlinkClick r:id="rId4" tooltip="Puelche"/>
              </a:rPr>
              <a:t>Puelches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5"/>
              </a:rPr>
              <a:t>Colombia</a:t>
            </a:r>
            <a:r>
              <a:rPr lang="en-US" dirty="0" smtClean="0">
                <a:solidFill>
                  <a:srgbClr val="FF0000"/>
                </a:solidFill>
              </a:rPr>
              <a:t> 					</a:t>
            </a:r>
            <a:r>
              <a:rPr lang="en-US" dirty="0" err="1" smtClean="0">
                <a:solidFill>
                  <a:srgbClr val="FF0000"/>
                </a:solidFill>
              </a:rPr>
              <a:t>Nukak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Makuk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hlinkClick r:id="rId6" tooltip="Wayúu"/>
              </a:rPr>
              <a:t>Wayúu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7"/>
              </a:rPr>
              <a:t>Desierto del Sahara</a:t>
            </a: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  <a:hlinkClick r:id="rId8" tooltip="Tuareg"/>
              </a:rPr>
              <a:t>Tuaregs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9"/>
              </a:rPr>
              <a:t>Europa</a:t>
            </a:r>
            <a:r>
              <a:rPr lang="en-US" dirty="0" smtClean="0">
                <a:solidFill>
                  <a:srgbClr val="FF0000"/>
                </a:solidFill>
              </a:rPr>
              <a:t> 						</a:t>
            </a:r>
            <a:r>
              <a:rPr lang="en-US" dirty="0" smtClean="0">
                <a:solidFill>
                  <a:srgbClr val="FF0000"/>
                </a:solidFill>
                <a:hlinkClick r:id="rId10" tooltip="Zíngaro"/>
              </a:rPr>
              <a:t>Zíngaros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hlinkClick r:id="rId11"/>
              </a:rPr>
              <a:t>Sarakatsani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hlinkClick r:id="rId12" tooltip="Yoruk"/>
              </a:rPr>
              <a:t>Yoruk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13"/>
              </a:rPr>
              <a:t>Groenlandia</a:t>
            </a:r>
            <a:r>
              <a:rPr lang="en-US" dirty="0" smtClean="0">
                <a:solidFill>
                  <a:srgbClr val="FF0000"/>
                </a:solidFill>
              </a:rPr>
              <a:t> 				</a:t>
            </a:r>
            <a:r>
              <a:rPr lang="en-US" dirty="0" smtClean="0">
                <a:solidFill>
                  <a:srgbClr val="FF0000"/>
                </a:solidFill>
                <a:hlinkClick r:id="rId14" tooltip="Esquimal"/>
              </a:rPr>
              <a:t>Esquimales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15"/>
              </a:rPr>
              <a:t>India</a:t>
            </a:r>
            <a:r>
              <a:rPr lang="en-US" dirty="0" smtClean="0">
                <a:solidFill>
                  <a:srgbClr val="FF0000"/>
                </a:solidFill>
              </a:rPr>
              <a:t> 						</a:t>
            </a:r>
            <a:r>
              <a:rPr lang="en-US" dirty="0" err="1" smtClean="0">
                <a:solidFill>
                  <a:srgbClr val="FF0000"/>
                </a:solidFill>
              </a:rPr>
              <a:t>Gadulia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lohar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Rabari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16"/>
              </a:rPr>
              <a:t>Kenia</a:t>
            </a:r>
            <a:r>
              <a:rPr lang="en-US" dirty="0" smtClean="0">
                <a:solidFill>
                  <a:srgbClr val="FF0000"/>
                </a:solidFill>
              </a:rPr>
              <a:t> 						Turkana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17"/>
              </a:rPr>
              <a:t>Mauritania</a:t>
            </a:r>
            <a:r>
              <a:rPr lang="en-US" dirty="0" smtClean="0">
                <a:solidFill>
                  <a:srgbClr val="FF0000"/>
                </a:solidFill>
              </a:rPr>
              <a:t> 					</a:t>
            </a:r>
            <a:r>
              <a:rPr lang="en-US" dirty="0" err="1" smtClean="0">
                <a:solidFill>
                  <a:srgbClr val="FF0000"/>
                </a:solidFill>
              </a:rPr>
              <a:t>Maurí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hlinkClick r:id="rId18" tooltip="Medio Oriente"/>
              </a:rPr>
              <a:t>Medio Oriente</a:t>
            </a:r>
            <a:r>
              <a:rPr lang="en-US" dirty="0" smtClean="0">
                <a:solidFill>
                  <a:srgbClr val="FF0000"/>
                </a:solidFill>
              </a:rPr>
              <a:t> 				</a:t>
            </a:r>
            <a:r>
              <a:rPr lang="en-US" dirty="0" smtClean="0">
                <a:solidFill>
                  <a:srgbClr val="FF0000"/>
                </a:solidFill>
                <a:hlinkClick r:id="rId19" tooltip="Beduino"/>
              </a:rPr>
              <a:t>Beduinos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2133" y="4981880"/>
            <a:ext cx="8387235" cy="104868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A.- Formas de organización política.</a:t>
            </a:r>
            <a:br>
              <a:rPr lang="es-ES_tradnl" dirty="0" smtClean="0"/>
            </a:br>
            <a:endParaRPr lang="es-ES_trad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4664"/>
            <a:ext cx="6508377" cy="43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2200" dirty="0" smtClean="0"/>
              <a:t>“Como si fueran científicos, los cazadores recogieron los datos, hicieron observaciones cuidadosas des rastro y usaron conocimientos preexistentes para interpretarlos (…). </a:t>
            </a:r>
          </a:p>
          <a:p>
            <a:pPr>
              <a:buNone/>
            </a:pPr>
            <a:r>
              <a:rPr lang="es-ES_tradnl" sz="2200" dirty="0" smtClean="0"/>
              <a:t>Los rastreadores se pararon frecuentemente para discutir sus ideas. Distintos hombres ofrecieron hipótesis rivales para explicar los rastros que vieron, y hubo mucha discusión de los distintos puntos de vista. En el rastreo, como en la ciencia, dicha discusión es muy útil.”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490156"/>
            <a:ext cx="7817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Bosquimanos del desierto del Kalahari</a:t>
            </a:r>
          </a:p>
          <a:p>
            <a:r>
              <a:rPr lang="es-ES_tradnl" sz="2400" b="1" u="sng" dirty="0" smtClean="0"/>
              <a:t>Cómo evolucionan los humanos</a:t>
            </a:r>
            <a:r>
              <a:rPr lang="es-ES_tradnl" sz="2400" b="1" dirty="0" smtClean="0"/>
              <a:t>. </a:t>
            </a:r>
            <a:r>
              <a:rPr lang="es-ES_tradnl" sz="2400" b="1" dirty="0" err="1" smtClean="0"/>
              <a:t>Boyd</a:t>
            </a:r>
            <a:r>
              <a:rPr lang="es-ES_tradnl" sz="2400" b="1" dirty="0" smtClean="0"/>
              <a:t>, R y Joan, B.</a:t>
            </a:r>
            <a:endParaRPr lang="es-ES_tradnl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00518"/>
            <a:ext cx="7391401" cy="1143000"/>
          </a:xfrm>
        </p:spPr>
        <p:txBody>
          <a:bodyPr/>
          <a:lstStyle/>
          <a:p>
            <a:r>
              <a:rPr lang="es-ES_tradnl" dirty="0" smtClean="0"/>
              <a:t>DESIERTO DEL KALAHARI</a:t>
            </a:r>
            <a:endParaRPr lang="es-ES_tradnl" dirty="0"/>
          </a:p>
        </p:txBody>
      </p:sp>
      <p:pic>
        <p:nvPicPr>
          <p:cNvPr id="10" name="Content Placeholder 9" descr="06_11_2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641" r="-18641"/>
          <a:stretch>
            <a:fillRect/>
          </a:stretch>
        </p:blipFill>
        <p:spPr>
          <a:xfrm>
            <a:off x="4282439" y="1343518"/>
            <a:ext cx="5183813" cy="2791284"/>
          </a:xfrm>
        </p:spPr>
      </p:pic>
      <p:pic>
        <p:nvPicPr>
          <p:cNvPr id="11" name="Content Placeholder 10" descr="Hombres. mujeres, y niños bosquimanos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11626" r="-11626"/>
          <a:stretch>
            <a:fillRect/>
          </a:stretch>
        </p:blipFill>
        <p:spPr>
          <a:xfrm>
            <a:off x="4282439" y="4224972"/>
            <a:ext cx="4889907" cy="2633027"/>
          </a:xfrm>
        </p:spPr>
      </p:pic>
      <p:pic>
        <p:nvPicPr>
          <p:cNvPr id="9" name="Content Placeholder 8" descr="map-kalahari-tribes.jpg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t="-12466" b="-12466"/>
          <a:stretch>
            <a:fillRect/>
          </a:stretch>
        </p:blipFill>
        <p:spPr>
          <a:xfrm>
            <a:off x="60400" y="2214562"/>
            <a:ext cx="3962960" cy="43468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Son SOCIEDADES IGUALITARIAS.</a:t>
            </a:r>
          </a:p>
          <a:p>
            <a:r>
              <a:rPr lang="es-ES_tradnl" dirty="0" smtClean="0"/>
              <a:t>Trato especial a la autoridad.</a:t>
            </a:r>
          </a:p>
          <a:p>
            <a:pPr lvl="1"/>
            <a:r>
              <a:rPr lang="es-ES_tradnl" dirty="0" smtClean="0"/>
              <a:t>Al más hábil, fuerte, sabio…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Pero siempre intervienen en igualdad.</a:t>
            </a:r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Rousseau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Estado de naturaleza.</a:t>
            </a:r>
          </a:p>
          <a:p>
            <a:pPr lvl="1"/>
            <a:r>
              <a:rPr lang="es-ES_tradnl" dirty="0" smtClean="0"/>
              <a:t>Hombre naturalmente bueno.</a:t>
            </a:r>
          </a:p>
          <a:p>
            <a:pPr lvl="1"/>
            <a:r>
              <a:rPr lang="es-ES_tradnl" dirty="0" smtClean="0"/>
              <a:t>Igualdad = Peligros.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Contrato:</a:t>
            </a:r>
          </a:p>
          <a:p>
            <a:pPr lvl="1"/>
            <a:r>
              <a:rPr lang="es-ES_tradnl" dirty="0" smtClean="0"/>
              <a:t>Salvaguardar de los peligros.</a:t>
            </a:r>
          </a:p>
          <a:p>
            <a:pPr lvl="1"/>
            <a:r>
              <a:rPr lang="es-ES_tradnl" dirty="0" smtClean="0"/>
              <a:t>Cede el poder.</a:t>
            </a:r>
          </a:p>
          <a:p>
            <a:pPr lvl="1"/>
            <a:r>
              <a:rPr lang="es-ES_tradnl" dirty="0" smtClean="0"/>
              <a:t>Se va viciando.</a:t>
            </a:r>
          </a:p>
          <a:p>
            <a:pPr lvl="1"/>
            <a:r>
              <a:rPr lang="es-ES_tradnl" dirty="0" smtClean="0"/>
              <a:t>Ricos </a:t>
            </a:r>
            <a:r>
              <a:rPr lang="es-ES_tradnl" dirty="0" err="1" smtClean="0"/>
              <a:t>–</a:t>
            </a:r>
            <a:r>
              <a:rPr lang="es-ES_tradnl" dirty="0" smtClean="0"/>
              <a:t> pobres.</a:t>
            </a:r>
          </a:p>
          <a:p>
            <a:pPr lvl="1"/>
            <a:r>
              <a:rPr lang="es-ES_tradnl" smtClean="0"/>
              <a:t>Infelicidad</a:t>
            </a:r>
            <a:endParaRPr lang="es-ES_trad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ATENAS CLÁSICA</a:t>
            </a:r>
            <a:endParaRPr lang="es-ES_trad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Atenas. </a:t>
            </a:r>
            <a:br>
              <a:rPr lang="es-ES_tradnl" dirty="0" smtClean="0"/>
            </a:br>
            <a:r>
              <a:rPr lang="es-ES_tradnl" dirty="0" smtClean="0"/>
              <a:t>1.-Historia.</a:t>
            </a:r>
            <a:endParaRPr lang="es-ES_tradnl" dirty="0"/>
          </a:p>
        </p:txBody>
      </p:sp>
      <p:pic>
        <p:nvPicPr>
          <p:cNvPr id="7" name="Content Placeholder 6" descr="atena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42" r="-8842"/>
          <a:stretch>
            <a:fillRect/>
          </a:stretch>
        </p:blipFill>
        <p:spPr/>
      </p:pic>
      <p:pic>
        <p:nvPicPr>
          <p:cNvPr id="5" name="Picture Placeholder 4" descr="atenas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41045" b="-41045"/>
          <a:stretch>
            <a:fillRect/>
          </a:stretch>
        </p:blipFill>
        <p:spPr>
          <a:xfrm>
            <a:off x="119823" y="1072392"/>
            <a:ext cx="2058600" cy="578560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Guión.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Sociedad micénica. 1.600-1.200 </a:t>
            </a:r>
            <a:r>
              <a:rPr lang="es-ES_tradnl" dirty="0" err="1" smtClean="0"/>
              <a:t>a.C</a:t>
            </a:r>
            <a:r>
              <a:rPr lang="es-ES_tradn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Sociedad doria. 1.200 </a:t>
            </a:r>
            <a:r>
              <a:rPr lang="es-ES_tradnl" dirty="0" err="1" smtClean="0"/>
              <a:t>a.C</a:t>
            </a:r>
            <a:r>
              <a:rPr lang="es-ES_tradn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Siglos VIII-VII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Solón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err="1" smtClean="0"/>
              <a:t>Clístenes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5" name="Picture Placeholder 4" descr="image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58120" b="-58120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12804"/>
            <a:ext cx="6508377" cy="1143000"/>
          </a:xfrm>
        </p:spPr>
        <p:txBody>
          <a:bodyPr/>
          <a:lstStyle/>
          <a:p>
            <a:r>
              <a:rPr lang="es-ES_tradnl" dirty="0" smtClean="0"/>
              <a:t>1.- Sociedad micénica.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255804"/>
            <a:ext cx="6508377" cy="3916363"/>
          </a:xfrm>
        </p:spPr>
        <p:txBody>
          <a:bodyPr/>
          <a:lstStyle/>
          <a:p>
            <a:r>
              <a:rPr lang="es-ES_tradnl" dirty="0" smtClean="0"/>
              <a:t>Grandes desconocidos (incluso fechas).</a:t>
            </a:r>
          </a:p>
          <a:p>
            <a:r>
              <a:rPr lang="es-ES_tradnl" dirty="0" smtClean="0"/>
              <a:t>Cae alrededor del </a:t>
            </a:r>
            <a:r>
              <a:rPr lang="es-ES_tradnl" dirty="0" err="1" smtClean="0"/>
              <a:t>S.XII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Homero.</a:t>
            </a:r>
          </a:p>
          <a:p>
            <a:endParaRPr lang="es-ES_tradnl" dirty="0"/>
          </a:p>
        </p:txBody>
      </p:sp>
      <p:pic>
        <p:nvPicPr>
          <p:cNvPr id="7" name="Picture 6" descr="Sites_mycénie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91" y="2194238"/>
            <a:ext cx="5771053" cy="46637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Aedos.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34046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Homero.</a:t>
            </a:r>
          </a:p>
          <a:p>
            <a:r>
              <a:rPr lang="es-ES_tradnl" dirty="0" smtClean="0"/>
              <a:t>No escriben, cantan, y nunca lo mismo.	</a:t>
            </a:r>
          </a:p>
          <a:p>
            <a:r>
              <a:rPr lang="es-ES_tradnl" dirty="0" smtClean="0"/>
              <a:t>No hay alfabeto.</a:t>
            </a:r>
          </a:p>
          <a:p>
            <a:r>
              <a:rPr lang="es-ES_tradnl" dirty="0" smtClean="0"/>
              <a:t>Sociedad oral.</a:t>
            </a:r>
          </a:p>
          <a:p>
            <a:r>
              <a:rPr lang="es-ES_tradnl" dirty="0" smtClean="0"/>
              <a:t>Musas.</a:t>
            </a:r>
          </a:p>
          <a:p>
            <a:r>
              <a:rPr lang="es-ES_tradnl" dirty="0" smtClean="0"/>
              <a:t>EDUCAN.</a:t>
            </a:r>
          </a:p>
          <a:p>
            <a:endParaRPr lang="es-ES_tradnl" dirty="0" smtClean="0"/>
          </a:p>
          <a:p>
            <a:r>
              <a:rPr lang="es-ES_tradnl" dirty="0" smtClean="0"/>
              <a:t>SOCIEDAD PALACIEGA.</a:t>
            </a:r>
          </a:p>
          <a:p>
            <a:r>
              <a:rPr lang="es-ES_tradnl" dirty="0" smtClean="0"/>
              <a:t>VS Platón.</a:t>
            </a:r>
          </a:p>
          <a:p>
            <a:endParaRPr lang="es-ES_tradnl" dirty="0"/>
          </a:p>
        </p:txBody>
      </p:sp>
      <p:pic>
        <p:nvPicPr>
          <p:cNvPr id="4" name="Picture 3" descr="aedo_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711" y="3139079"/>
            <a:ext cx="28194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1555"/>
            <a:ext cx="6508377" cy="1143000"/>
          </a:xfrm>
        </p:spPr>
        <p:txBody>
          <a:bodyPr/>
          <a:lstStyle/>
          <a:p>
            <a:r>
              <a:rPr lang="es-ES_tradnl" dirty="0" smtClean="0"/>
              <a:t>Canto I de la ILÍADA.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252393" cy="4318181"/>
          </a:xfrm>
        </p:spPr>
        <p:txBody>
          <a:bodyPr/>
          <a:lstStyle/>
          <a:p>
            <a:r>
              <a:rPr lang="es-ES_tradnl" sz="2200" i="1" dirty="0" smtClean="0"/>
              <a:t>Canta, </a:t>
            </a:r>
            <a:r>
              <a:rPr lang="es-ES_tradnl" sz="2200" i="1" dirty="0" err="1" smtClean="0"/>
              <a:t>oh</a:t>
            </a:r>
            <a:r>
              <a:rPr lang="es-ES_tradnl" sz="2200" i="1" dirty="0" smtClean="0"/>
              <a:t> diosa, la cólera del </a:t>
            </a:r>
            <a:r>
              <a:rPr lang="es-ES_tradnl" sz="2200" i="1" dirty="0" err="1" smtClean="0"/>
              <a:t>Pelida</a:t>
            </a:r>
            <a:r>
              <a:rPr lang="es-ES_tradnl" sz="2200" i="1" dirty="0" smtClean="0"/>
              <a:t> Aquiles, cólera funesta que causó infinitos males a los aqueos y precipitó al Hades muchas almas valerosas de héroes, a quienes hizo presa de perros y pasto de aves </a:t>
            </a:r>
            <a:r>
              <a:rPr lang="es-ES_tradnl" sz="2200" i="1" dirty="0" err="1" smtClean="0"/>
              <a:t>–cumplíase</a:t>
            </a:r>
            <a:r>
              <a:rPr lang="es-ES_tradnl" sz="2200" i="1" dirty="0" smtClean="0"/>
              <a:t> la voluntad de Zeus- desde que se separan disputando el </a:t>
            </a:r>
            <a:r>
              <a:rPr lang="es-ES_tradnl" sz="2200" i="1" dirty="0" err="1" smtClean="0"/>
              <a:t>Atrida</a:t>
            </a:r>
            <a:r>
              <a:rPr lang="es-ES_tradnl" sz="2200" i="1" dirty="0" smtClean="0"/>
              <a:t>, rey de hombres y el divino Aquiles.</a:t>
            </a:r>
          </a:p>
          <a:p>
            <a:endParaRPr lang="es-ES_tradnl" dirty="0" smtClean="0"/>
          </a:p>
          <a:p>
            <a:r>
              <a:rPr lang="es-ES_tradnl" dirty="0" err="1" smtClean="0"/>
              <a:t>Pelida</a:t>
            </a:r>
            <a:r>
              <a:rPr lang="es-ES_tradnl" dirty="0" smtClean="0"/>
              <a:t>: hijo de Peleo.</a:t>
            </a:r>
          </a:p>
          <a:p>
            <a:r>
              <a:rPr lang="es-ES_tradnl" dirty="0" err="1" smtClean="0"/>
              <a:t>Atrida</a:t>
            </a:r>
            <a:r>
              <a:rPr lang="es-ES_tradnl" dirty="0" smtClean="0"/>
              <a:t> o </a:t>
            </a:r>
            <a:r>
              <a:rPr lang="es-ES_tradnl" dirty="0" err="1" smtClean="0"/>
              <a:t>Atreides</a:t>
            </a:r>
            <a:r>
              <a:rPr lang="es-ES_tradnl" dirty="0" smtClean="0"/>
              <a:t>: hijo de </a:t>
            </a:r>
            <a:r>
              <a:rPr lang="es-ES_tradnl" dirty="0" err="1" smtClean="0"/>
              <a:t>Atreo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s-ES_tradnl" dirty="0" smtClean="0"/>
              <a:t>La democracia: rareza histórica.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Rareza incluso hoy en día.</a:t>
            </a:r>
          </a:p>
          <a:p>
            <a:endParaRPr lang="es-ES_tradnl" dirty="0" smtClean="0"/>
          </a:p>
          <a:p>
            <a:r>
              <a:rPr lang="es-ES_tradnl" dirty="0" smtClean="0"/>
              <a:t>¿Es intuitivo?</a:t>
            </a:r>
          </a:p>
          <a:p>
            <a:pPr lvl="1"/>
            <a:r>
              <a:rPr lang="es-ES_tradnl" dirty="0" smtClean="0"/>
              <a:t>Grupos de amigos.</a:t>
            </a:r>
          </a:p>
          <a:p>
            <a:pPr lvl="1"/>
            <a:r>
              <a:rPr lang="es-ES_tradnl" dirty="0" smtClean="0"/>
              <a:t>Equipos deportivos.</a:t>
            </a:r>
          </a:p>
          <a:p>
            <a:pPr lvl="1"/>
            <a:r>
              <a:rPr lang="es-ES_tradnl" dirty="0" smtClean="0"/>
              <a:t>Grupos de trabajo.</a:t>
            </a:r>
          </a:p>
          <a:p>
            <a:pPr lvl="1"/>
            <a:r>
              <a:rPr lang="es-ES_tradnl" dirty="0" smtClean="0"/>
              <a:t>LOST.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Dictar órdenes; hacerlas cumplir; ostentar poder.</a:t>
            </a:r>
            <a:endParaRPr lang="es-ES_tradn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Texto Tersites y Odiseo.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Sociedad Doria.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Entran desde el Norte hacia el Peloponeso.</a:t>
            </a:r>
          </a:p>
          <a:p>
            <a:r>
              <a:rPr lang="es-ES_tradnl" dirty="0" smtClean="0"/>
              <a:t>Es una cultura, no un estado. No organización.</a:t>
            </a:r>
          </a:p>
          <a:p>
            <a:r>
              <a:rPr lang="es-ES_tradnl" dirty="0" smtClean="0"/>
              <a:t>“Isla de </a:t>
            </a:r>
            <a:r>
              <a:rPr lang="es-ES_tradnl" dirty="0" err="1" smtClean="0"/>
              <a:t>Pélope</a:t>
            </a:r>
            <a:r>
              <a:rPr lang="es-ES_tradnl" dirty="0" smtClean="0"/>
              <a:t>”.</a:t>
            </a:r>
          </a:p>
          <a:p>
            <a:r>
              <a:rPr lang="es-ES_tradnl" dirty="0" smtClean="0"/>
              <a:t>Bajo nivel cultural.</a:t>
            </a:r>
          </a:p>
          <a:p>
            <a:r>
              <a:rPr lang="es-ES_tradnl" dirty="0" smtClean="0"/>
              <a:t>No guerreros, agricultores.</a:t>
            </a:r>
          </a:p>
          <a:p>
            <a:r>
              <a:rPr lang="es-ES_tradnl" dirty="0" smtClean="0"/>
              <a:t>Arte dórico.</a:t>
            </a:r>
          </a:p>
          <a:p>
            <a:r>
              <a:rPr lang="es-ES_tradnl" dirty="0" smtClean="0"/>
              <a:t>Esparta, Corinto.</a:t>
            </a:r>
            <a:endParaRPr lang="es-ES_tradnl" dirty="0"/>
          </a:p>
        </p:txBody>
      </p:sp>
      <p:pic>
        <p:nvPicPr>
          <p:cNvPr id="4" name="Picture 3" descr="GreecePeloponnes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43" y="3130311"/>
            <a:ext cx="3505027" cy="357512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1296"/>
            <a:ext cx="7397227" cy="5748187"/>
          </a:xfrm>
        </p:spPr>
        <p:txBody>
          <a:bodyPr>
            <a:normAutofit/>
          </a:bodyPr>
          <a:lstStyle/>
          <a:p>
            <a:r>
              <a:rPr lang="es-ES_tradnl" dirty="0" smtClean="0"/>
              <a:t>Geografía griega:</a:t>
            </a:r>
          </a:p>
          <a:p>
            <a:pPr lvl="1"/>
            <a:r>
              <a:rPr lang="es-ES_tradnl" dirty="0" smtClean="0"/>
              <a:t>Muy escarpada y </a:t>
            </a:r>
          </a:p>
          <a:p>
            <a:pPr lvl="1">
              <a:buNone/>
            </a:pPr>
            <a:r>
              <a:rPr lang="es-ES_tradnl" dirty="0" smtClean="0"/>
              <a:t>accidentada.</a:t>
            </a:r>
          </a:p>
          <a:p>
            <a:pPr lvl="1"/>
            <a:r>
              <a:rPr lang="es-ES_tradnl" dirty="0" smtClean="0"/>
              <a:t>Difíciles comunicaciones.</a:t>
            </a:r>
          </a:p>
          <a:p>
            <a:pPr lvl="1"/>
            <a:endParaRPr lang="es-ES_tradnl" dirty="0" smtClean="0"/>
          </a:p>
          <a:p>
            <a:r>
              <a:rPr lang="es-ES_tradnl" b="1" u="sng" dirty="0" smtClean="0"/>
              <a:t>Polis: ciudad estado.</a:t>
            </a:r>
          </a:p>
          <a:p>
            <a:pPr lvl="1"/>
            <a:r>
              <a:rPr lang="es-ES_tradnl" dirty="0" smtClean="0"/>
              <a:t>Unidad política, </a:t>
            </a:r>
          </a:p>
          <a:p>
            <a:pPr lvl="1">
              <a:buNone/>
            </a:pPr>
            <a:r>
              <a:rPr lang="es-ES_tradnl" dirty="0" smtClean="0"/>
              <a:t>social y económica.</a:t>
            </a:r>
          </a:p>
          <a:p>
            <a:pPr lvl="1"/>
            <a:r>
              <a:rPr lang="es-ES_tradnl" dirty="0" smtClean="0"/>
              <a:t>Autogestión.</a:t>
            </a:r>
          </a:p>
          <a:p>
            <a:pPr lvl="1"/>
            <a:r>
              <a:rPr lang="es-ES_tradnl" dirty="0" smtClean="0"/>
              <a:t>Distintas leyes, derechos, </a:t>
            </a:r>
          </a:p>
          <a:p>
            <a:pPr lvl="1">
              <a:buNone/>
            </a:pPr>
            <a:r>
              <a:rPr lang="es-ES_tradnl" dirty="0" smtClean="0"/>
              <a:t>ejércitos, regímenes…</a:t>
            </a:r>
          </a:p>
          <a:p>
            <a:pPr lvl="1"/>
            <a:endParaRPr lang="es-ES_tradnl" dirty="0" smtClean="0"/>
          </a:p>
        </p:txBody>
      </p:sp>
      <p:pic>
        <p:nvPicPr>
          <p:cNvPr id="4" name="Picture 3" descr="grecia_clas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99" y="-29649"/>
            <a:ext cx="5478601" cy="688764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13731"/>
            <a:ext cx="6508377" cy="3916363"/>
          </a:xfrm>
        </p:spPr>
        <p:txBody>
          <a:bodyPr/>
          <a:lstStyle/>
          <a:p>
            <a:r>
              <a:rPr lang="es-ES_tradnl" dirty="0" smtClean="0"/>
              <a:t>Fusión de población indígena + invasores dorios.</a:t>
            </a:r>
          </a:p>
          <a:p>
            <a:r>
              <a:rPr lang="es-ES_tradnl" dirty="0" smtClean="0"/>
              <a:t>Monarquía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Aristocracia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err="1" smtClean="0">
                <a:sym typeface="Wingdings"/>
              </a:rPr>
              <a:t>Común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cultura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idioma</a:t>
            </a:r>
            <a:r>
              <a:rPr lang="en-US" dirty="0" smtClean="0">
                <a:sym typeface="Wingdings"/>
              </a:rPr>
              <a:t>: HELENOS (</a:t>
            </a:r>
            <a:r>
              <a:rPr lang="en-US" dirty="0" err="1" smtClean="0">
                <a:sym typeface="Wingdings"/>
              </a:rPr>
              <a:t>integrantes</a:t>
            </a:r>
            <a:r>
              <a:rPr lang="en-US" dirty="0" smtClean="0">
                <a:sym typeface="Wingdings"/>
              </a:rPr>
              <a:t> de la </a:t>
            </a:r>
            <a:r>
              <a:rPr lang="en-US" dirty="0" err="1" smtClean="0">
                <a:sym typeface="Wingdings"/>
              </a:rPr>
              <a:t>Hélade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hijos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Heleno</a:t>
            </a:r>
            <a:r>
              <a:rPr lang="en-US" dirty="0" smtClean="0">
                <a:sym typeface="Wingdings"/>
              </a:rPr>
              <a:t>)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Picture 3" descr="TermopilasMuerteDeLosEspart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8400"/>
            <a:ext cx="50800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9794"/>
            <a:ext cx="6508377" cy="1143000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Siglos </a:t>
            </a:r>
            <a:br>
              <a:rPr lang="es-ES_tradnl" dirty="0" smtClean="0"/>
            </a:br>
            <a:r>
              <a:rPr lang="es-ES_tradnl" dirty="0" smtClean="0"/>
              <a:t>VIII </a:t>
            </a:r>
            <a:br>
              <a:rPr lang="es-ES_tradnl" dirty="0" smtClean="0"/>
            </a:br>
            <a:r>
              <a:rPr lang="es-ES_tradnl" dirty="0" smtClean="0"/>
              <a:t>VII </a:t>
            </a:r>
            <a:r>
              <a:rPr lang="es-ES_tradnl" dirty="0" err="1" smtClean="0"/>
              <a:t>a.C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623" y="4210804"/>
            <a:ext cx="6508377" cy="2647196"/>
          </a:xfrm>
        </p:spPr>
        <p:txBody>
          <a:bodyPr>
            <a:normAutofit fontScale="92500" lnSpcReduction="10000"/>
          </a:bodyPr>
          <a:lstStyle/>
          <a:p>
            <a:endParaRPr lang="es-ES_tradnl" dirty="0" smtClean="0"/>
          </a:p>
          <a:p>
            <a:r>
              <a:rPr lang="es-ES_tradnl" dirty="0" smtClean="0"/>
              <a:t>Crisis económica:</a:t>
            </a:r>
          </a:p>
          <a:p>
            <a:pPr lvl="1"/>
            <a:r>
              <a:rPr lang="es-ES_tradnl" dirty="0" smtClean="0"/>
              <a:t>Esclavos por deudas.</a:t>
            </a:r>
          </a:p>
          <a:p>
            <a:pPr lvl="1"/>
            <a:r>
              <a:rPr lang="es-ES_tradnl" dirty="0" smtClean="0"/>
              <a:t>Pobreza.</a:t>
            </a:r>
          </a:p>
          <a:p>
            <a:r>
              <a:rPr lang="es-ES_tradnl" dirty="0" smtClean="0"/>
              <a:t>Descontento con las aristocracias.</a:t>
            </a:r>
          </a:p>
          <a:p>
            <a:pPr lvl="1"/>
            <a:r>
              <a:rPr lang="es-ES_tradnl" dirty="0" smtClean="0"/>
              <a:t>Tenían el poder político/económico.</a:t>
            </a:r>
          </a:p>
          <a:p>
            <a:pPr lvl="1"/>
            <a:r>
              <a:rPr lang="es-ES_tradnl" dirty="0" smtClean="0"/>
              <a:t>Solo ellos iban a la guerra (altos costes). Troya.</a:t>
            </a:r>
          </a:p>
          <a:p>
            <a:endParaRPr lang="es-ES_tradnl" dirty="0"/>
          </a:p>
        </p:txBody>
      </p:sp>
      <p:pic>
        <p:nvPicPr>
          <p:cNvPr id="4" name="Picture 3" descr="peter_paul_rubens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54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Descontento con la aristocracia.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Nueva clase social: Comerciantes.</a:t>
            </a:r>
          </a:p>
          <a:p>
            <a:pPr marL="571500" lvl="1" indent="-342900"/>
            <a:r>
              <a:rPr lang="es-ES_tradnl" dirty="0" smtClean="0"/>
              <a:t>Tienen riqueza, pero no poder político.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Esclavos: agricultores con deudas.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Ejército: </a:t>
            </a:r>
          </a:p>
          <a:p>
            <a:pPr marL="685800" lvl="1" indent="-457200"/>
            <a:r>
              <a:rPr lang="es-ES_tradnl" dirty="0" smtClean="0"/>
              <a:t>Necesidad de soldados.</a:t>
            </a:r>
          </a:p>
          <a:p>
            <a:pPr marL="685800" lvl="1" indent="-457200"/>
            <a:r>
              <a:rPr lang="es-ES_tradnl" dirty="0" smtClean="0"/>
              <a:t>Falange hoplita.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Exigen participar del poder político.</a:t>
            </a:r>
            <a:endParaRPr lang="es-ES_tradnl" dirty="0"/>
          </a:p>
        </p:txBody>
      </p:sp>
      <p:pic>
        <p:nvPicPr>
          <p:cNvPr id="4" name="Picture 3" descr="Panop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SOLÓN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638 </a:t>
            </a:r>
            <a:r>
              <a:rPr lang="es-ES_tradnl" dirty="0" err="1" smtClean="0"/>
              <a:t>–</a:t>
            </a:r>
            <a:r>
              <a:rPr lang="es-ES_tradnl" dirty="0" smtClean="0"/>
              <a:t> 558 </a:t>
            </a:r>
            <a:r>
              <a:rPr lang="es-ES_tradnl" dirty="0" err="1" smtClean="0"/>
              <a:t>a.C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6" name="Picture Placeholder 5" descr="Solon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5858" r="-5858"/>
          <a:stretch>
            <a:fillRect/>
          </a:stretch>
        </p:blipFill>
        <p:spPr/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Medidas para paliar la crisis.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3850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Tribunales de apelación populares (</a:t>
            </a:r>
            <a:r>
              <a:rPr lang="es-ES_tradnl" b="1" u="sng" dirty="0" smtClean="0">
                <a:solidFill>
                  <a:srgbClr val="FF0000"/>
                </a:solidFill>
              </a:rPr>
              <a:t>SORTEO</a:t>
            </a:r>
            <a:r>
              <a:rPr lang="es-ES_tradnl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Consejo de 400 miembros que controlan al Areópago (Rey </a:t>
            </a:r>
            <a:r>
              <a:rPr lang="es-ES_tradnl" dirty="0" err="1" smtClean="0"/>
              <a:t>–</a:t>
            </a:r>
            <a:r>
              <a:rPr lang="es-ES_tradnl" dirty="0" smtClean="0"/>
              <a:t> aristócratas). </a:t>
            </a:r>
            <a:r>
              <a:rPr lang="es-ES_tradnl" b="1" u="sng" dirty="0" smtClean="0">
                <a:solidFill>
                  <a:srgbClr val="FF0000"/>
                </a:solidFill>
              </a:rPr>
              <a:t>BOULÉ</a:t>
            </a:r>
            <a:r>
              <a:rPr lang="es-ES_tradnl" dirty="0" smtClean="0"/>
              <a:t>. (Sorteo).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Anuló la esclavitud por deudas (devolvió la libertad a los que la había perdido).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u="sng" dirty="0" smtClean="0">
                <a:solidFill>
                  <a:srgbClr val="FF0000"/>
                </a:solidFill>
              </a:rPr>
              <a:t>Timocracia</a:t>
            </a:r>
            <a:r>
              <a:rPr lang="es-ES_tradnl" dirty="0" smtClean="0"/>
              <a:t>: 4 clases sociales.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_tradnl" dirty="0" smtClean="0"/>
              <a:t>Se jerarquizan en </a:t>
            </a:r>
            <a:r>
              <a:rPr lang="es-ES_tradnl" dirty="0" err="1" smtClean="0"/>
              <a:t>fc.</a:t>
            </a:r>
            <a:r>
              <a:rPr lang="es-ES_tradnl" dirty="0" smtClean="0"/>
              <a:t> </a:t>
            </a:r>
            <a:r>
              <a:rPr lang="en-US" dirty="0" smtClean="0"/>
              <a:t>de</a:t>
            </a:r>
            <a:r>
              <a:rPr lang="es-ES_tradnl" dirty="0" smtClean="0"/>
              <a:t> la renta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_tradnl" dirty="0" err="1" smtClean="0"/>
              <a:t>≠</a:t>
            </a:r>
            <a:r>
              <a:rPr lang="es-ES_tradnl" dirty="0" smtClean="0"/>
              <a:t> derechos políticos y responsabilidades.</a:t>
            </a:r>
          </a:p>
          <a:p>
            <a:pPr marL="685800" lvl="1" indent="-457200">
              <a:buFont typeface="+mj-lt"/>
              <a:buAutoNum type="arabicPeriod"/>
            </a:pPr>
            <a:r>
              <a:rPr lang="es-ES_tradnl" dirty="0" smtClean="0"/>
              <a:t>Queda escrita, sin arbitrios.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Media_fane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218655" cy="5413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8334" y="6349742"/>
            <a:ext cx="118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FANEGA.</a:t>
            </a:r>
            <a:endParaRPr lang="es-ES_tradn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3937"/>
            <a:ext cx="6929304" cy="64722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Los </a:t>
            </a:r>
            <a:r>
              <a:rPr lang="en-US" i="1" dirty="0" err="1" smtClean="0"/>
              <a:t>pentakosiomedimnoi</a:t>
            </a:r>
            <a:r>
              <a:rPr lang="en-US" dirty="0" smtClean="0"/>
              <a:t>, </a:t>
            </a:r>
            <a:r>
              <a:rPr lang="en-US" dirty="0" err="1" smtClean="0"/>
              <a:t>literalmente</a:t>
            </a:r>
            <a:r>
              <a:rPr lang="en-US" dirty="0" smtClean="0"/>
              <a:t> "hombres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quinientas</a:t>
            </a:r>
            <a:r>
              <a:rPr lang="en-US" dirty="0" smtClean="0"/>
              <a:t> </a:t>
            </a:r>
            <a:r>
              <a:rPr lang="en-US" dirty="0" err="1" smtClean="0"/>
              <a:t>fanegas</a:t>
            </a:r>
            <a:r>
              <a:rPr lang="en-US" dirty="0" smtClean="0"/>
              <a:t>",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podían</a:t>
            </a:r>
            <a:r>
              <a:rPr lang="en-US" dirty="0" smtClean="0"/>
              <a:t> </a:t>
            </a:r>
            <a:r>
              <a:rPr lang="en-US" dirty="0" err="1" smtClean="0"/>
              <a:t>producir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(</a:t>
            </a:r>
            <a:r>
              <a:rPr lang="en-US" dirty="0" err="1" smtClean="0"/>
              <a:t>accedían</a:t>
            </a:r>
            <a:r>
              <a:rPr lang="en-US" dirty="0" smtClean="0"/>
              <a:t> al </a:t>
            </a:r>
            <a:r>
              <a:rPr lang="en-US" dirty="0" err="1" smtClean="0"/>
              <a:t>arcontado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eran</a:t>
            </a:r>
            <a:r>
              <a:rPr lang="en-US" dirty="0" smtClean="0"/>
              <a:t> los </a:t>
            </a:r>
            <a:r>
              <a:rPr lang="en-US" dirty="0" err="1" smtClean="0"/>
              <a:t>administradores</a:t>
            </a:r>
            <a:r>
              <a:rPr lang="en-US" dirty="0" smtClean="0"/>
              <a:t> </a:t>
            </a:r>
            <a:r>
              <a:rPr lang="en-US" dirty="0" err="1" smtClean="0"/>
              <a:t>políticos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Los </a:t>
            </a:r>
            <a:r>
              <a:rPr lang="en-US" i="1" dirty="0" err="1" smtClean="0"/>
              <a:t>hippeis</a:t>
            </a:r>
            <a:r>
              <a:rPr lang="en-US" dirty="0" smtClean="0"/>
              <a:t>, </a:t>
            </a:r>
            <a:r>
              <a:rPr lang="en-US" dirty="0" smtClean="0">
                <a:hlinkClick r:id="rId2" tooltip="Jinete"/>
              </a:rPr>
              <a:t>jinetes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podían</a:t>
            </a:r>
            <a:r>
              <a:rPr lang="en-US" dirty="0" smtClean="0"/>
              <a:t> </a:t>
            </a:r>
            <a:r>
              <a:rPr lang="en-US" dirty="0" err="1" smtClean="0"/>
              <a:t>costearse</a:t>
            </a:r>
            <a:r>
              <a:rPr lang="en-US" dirty="0" smtClean="0"/>
              <a:t> un </a:t>
            </a:r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guerra</a:t>
            </a:r>
            <a:r>
              <a:rPr lang="en-US" dirty="0" smtClean="0"/>
              <a:t>, </a:t>
            </a:r>
            <a:r>
              <a:rPr lang="en-US" dirty="0" err="1" smtClean="0"/>
              <a:t>valuado</a:t>
            </a:r>
            <a:r>
              <a:rPr lang="en-US" dirty="0" smtClean="0"/>
              <a:t> en </a:t>
            </a:r>
            <a:r>
              <a:rPr lang="en-US" dirty="0" err="1" smtClean="0"/>
              <a:t>trescientas</a:t>
            </a:r>
            <a:r>
              <a:rPr lang="en-US" dirty="0" smtClean="0"/>
              <a:t> </a:t>
            </a:r>
            <a:r>
              <a:rPr lang="en-US" dirty="0" err="1" smtClean="0"/>
              <a:t>fanegas</a:t>
            </a:r>
            <a:r>
              <a:rPr lang="en-US" dirty="0" smtClean="0"/>
              <a:t> </a:t>
            </a:r>
            <a:r>
              <a:rPr lang="en-US" dirty="0" err="1" smtClean="0"/>
              <a:t>anuales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zeugitai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hoplitas</a:t>
            </a:r>
            <a:r>
              <a:rPr lang="en-US" dirty="0" smtClean="0"/>
              <a:t> (</a:t>
            </a:r>
            <a:r>
              <a:rPr lang="en-US" dirty="0" err="1" smtClean="0"/>
              <a:t>poseen</a:t>
            </a:r>
            <a:r>
              <a:rPr lang="en-US" dirty="0" smtClean="0"/>
              <a:t> par de </a:t>
            </a:r>
            <a:r>
              <a:rPr lang="en-US" dirty="0" err="1" smtClean="0"/>
              <a:t>bueyes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200 </a:t>
            </a:r>
            <a:r>
              <a:rPr lang="en-US" dirty="0" err="1" smtClean="0"/>
              <a:t>medimnos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: 5 </a:t>
            </a:r>
            <a:r>
              <a:rPr lang="en-US" dirty="0" err="1" smtClean="0"/>
              <a:t>hectáreas</a:t>
            </a:r>
            <a:r>
              <a:rPr lang="en-US" dirty="0" smtClean="0"/>
              <a:t>): </a:t>
            </a:r>
            <a:r>
              <a:rPr lang="en-US" dirty="0" err="1" smtClean="0"/>
              <a:t>eran</a:t>
            </a:r>
            <a:r>
              <a:rPr lang="en-US" dirty="0" smtClean="0"/>
              <a:t>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podían</a:t>
            </a:r>
            <a:r>
              <a:rPr lang="en-US" dirty="0" smtClean="0"/>
              <a:t> </a:t>
            </a:r>
            <a:r>
              <a:rPr lang="en-US" dirty="0" err="1" smtClean="0"/>
              <a:t>armarse</a:t>
            </a:r>
            <a:r>
              <a:rPr lang="en-US" dirty="0" smtClean="0"/>
              <a:t> con la </a:t>
            </a:r>
            <a:r>
              <a:rPr lang="en-US" dirty="0" err="1" smtClean="0"/>
              <a:t>panoplia</a:t>
            </a:r>
            <a:r>
              <a:rPr lang="en-US" dirty="0" smtClean="0"/>
              <a:t> de la </a:t>
            </a:r>
            <a:r>
              <a:rPr lang="en-US" dirty="0" err="1" smtClean="0"/>
              <a:t>infantería</a:t>
            </a:r>
            <a:r>
              <a:rPr lang="en-US" dirty="0" smtClean="0"/>
              <a:t> </a:t>
            </a:r>
            <a:r>
              <a:rPr lang="en-US" dirty="0" err="1" smtClean="0"/>
              <a:t>pesada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thetes</a:t>
            </a:r>
            <a:r>
              <a:rPr lang="en-US" dirty="0" smtClean="0"/>
              <a:t> (</a:t>
            </a:r>
            <a:r>
              <a:rPr lang="en-US" dirty="0" err="1" smtClean="0"/>
              <a:t>producen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de 200 </a:t>
            </a:r>
            <a:r>
              <a:rPr lang="en-US" dirty="0" err="1" smtClean="0"/>
              <a:t>medimnos</a:t>
            </a:r>
            <a:r>
              <a:rPr lang="en-US" dirty="0" smtClean="0"/>
              <a:t>): Los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podían</a:t>
            </a:r>
            <a:r>
              <a:rPr lang="en-US" dirty="0" smtClean="0"/>
              <a:t> </a:t>
            </a:r>
            <a:r>
              <a:rPr lang="en-US" dirty="0" err="1" smtClean="0"/>
              <a:t>armarse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remeros</a:t>
            </a:r>
            <a:r>
              <a:rPr lang="en-US" dirty="0" smtClean="0"/>
              <a:t>.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Solón </a:t>
            </a:r>
            <a:r>
              <a:rPr lang="es-ES_tradnl" dirty="0" smtClean="0"/>
              <a:t>deja la ciudad</a:t>
            </a:r>
          </a:p>
          <a:p>
            <a:r>
              <a:rPr lang="es-ES_tradnl" dirty="0" smtClean="0"/>
              <a:t>Tuvieron que interpretarla.</a:t>
            </a:r>
          </a:p>
          <a:p>
            <a:r>
              <a:rPr lang="es-ES_tradnl" dirty="0" smtClean="0"/>
              <a:t>No se toca por 100 años.</a:t>
            </a:r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mocracyindex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009" b="-15009"/>
          <a:stretch>
            <a:fillRect/>
          </a:stretch>
        </p:blipFill>
        <p:spPr>
          <a:xfrm>
            <a:off x="18439" y="1366768"/>
            <a:ext cx="9125561" cy="5491232"/>
          </a:xfrm>
        </p:spPr>
      </p:pic>
      <p:sp>
        <p:nvSpPr>
          <p:cNvPr id="5" name="TextBox 4"/>
          <p:cNvSpPr txBox="1"/>
          <p:nvPr/>
        </p:nvSpPr>
        <p:spPr>
          <a:xfrm>
            <a:off x="779872" y="479016"/>
            <a:ext cx="322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3366FF"/>
                </a:solidFill>
              </a:rPr>
              <a:t>Azul pálido: + democracia</a:t>
            </a:r>
            <a:r>
              <a:rPr lang="es-ES_tradnl" dirty="0" smtClean="0"/>
              <a:t>.</a:t>
            </a:r>
          </a:p>
          <a:p>
            <a:r>
              <a:rPr lang="es-ES_tradnl" dirty="0" smtClean="0">
                <a:solidFill>
                  <a:srgbClr val="000090"/>
                </a:solidFill>
              </a:rPr>
              <a:t>Azul oscuro: - democracia.</a:t>
            </a:r>
            <a:endParaRPr lang="es-ES_tradnl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Clístenes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570-503 </a:t>
            </a:r>
            <a:r>
              <a:rPr lang="es-ES_tradnl" dirty="0" err="1" smtClean="0"/>
              <a:t>a.C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7" name="Picture Placeholder 6" descr="Clístene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866" b="-2866"/>
          <a:stretch>
            <a:fillRect/>
          </a:stretch>
        </p:blipFill>
        <p:spPr/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Los </a:t>
            </a:r>
            <a:r>
              <a:rPr lang="es-ES_tradnl" dirty="0" smtClean="0"/>
              <a:t>tiranos.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Pisístrato</a:t>
            </a:r>
            <a:r>
              <a:rPr lang="es-ES_tradnl" dirty="0" smtClean="0"/>
              <a:t> da un golpe de estado.</a:t>
            </a:r>
          </a:p>
          <a:p>
            <a:pPr lvl="1"/>
            <a:r>
              <a:rPr lang="es-ES_tradnl" dirty="0" smtClean="0"/>
              <a:t>Es un muy buen gobernante. Moderado.</a:t>
            </a:r>
          </a:p>
          <a:p>
            <a:pPr lvl="1"/>
            <a:r>
              <a:rPr lang="es-ES_tradnl" dirty="0" smtClean="0"/>
              <a:t>Extiende el poder de Atenas por mar.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Hipias. Hijo de </a:t>
            </a:r>
            <a:r>
              <a:rPr lang="es-ES_tradnl" dirty="0" err="1" smtClean="0"/>
              <a:t>Pisístrato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Recela de todos. Miedo a ser asesinado.</a:t>
            </a:r>
          </a:p>
          <a:p>
            <a:pPr lvl="1"/>
            <a:r>
              <a:rPr lang="es-ES_tradnl" dirty="0" smtClean="0"/>
              <a:t>Instaura un régimen de terror.</a:t>
            </a:r>
          </a:p>
          <a:p>
            <a:pPr lvl="1"/>
            <a:endParaRPr lang="es-ES_tradn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Clístenes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263534" cy="4648200"/>
          </a:xfrm>
        </p:spPr>
        <p:txBody>
          <a:bodyPr/>
          <a:lstStyle/>
          <a:p>
            <a:r>
              <a:rPr lang="es-ES_tradnl" dirty="0" smtClean="0"/>
              <a:t>Hace las últimas reformas democráticas.</a:t>
            </a:r>
          </a:p>
          <a:p>
            <a:endParaRPr lang="es-ES_tradnl" dirty="0" smtClean="0"/>
          </a:p>
          <a:p>
            <a:r>
              <a:rPr lang="es-ES_tradnl" dirty="0" smtClean="0"/>
              <a:t>100 DEMOS con asambleas propias.</a:t>
            </a:r>
          </a:p>
          <a:p>
            <a:r>
              <a:rPr lang="es-ES_tradnl" dirty="0" smtClean="0"/>
              <a:t>30 TRITIAS, agrupaciones de Demos.</a:t>
            </a:r>
          </a:p>
          <a:p>
            <a:r>
              <a:rPr lang="es-ES_tradnl" dirty="0" smtClean="0"/>
              <a:t>10 TRIBUS, con 3 </a:t>
            </a:r>
            <a:r>
              <a:rPr lang="es-ES_tradnl" dirty="0" err="1" smtClean="0"/>
              <a:t>tritias</a:t>
            </a:r>
            <a:r>
              <a:rPr lang="es-ES_tradnl" dirty="0" smtClean="0"/>
              <a:t> cada una.</a:t>
            </a:r>
          </a:p>
          <a:p>
            <a:pPr lvl="1"/>
            <a:r>
              <a:rPr lang="es-ES_tradnl" dirty="0" smtClean="0"/>
              <a:t>Una costera, una urbana, otra interior.</a:t>
            </a:r>
          </a:p>
          <a:p>
            <a:pPr lvl="1"/>
            <a:r>
              <a:rPr lang="es-ES_tradnl" dirty="0" smtClean="0"/>
              <a:t>Mezcla.</a:t>
            </a:r>
          </a:p>
          <a:p>
            <a:r>
              <a:rPr lang="es-ES_tradnl" b="1" dirty="0" smtClean="0"/>
              <a:t>ISONOMÍA</a:t>
            </a:r>
          </a:p>
          <a:p>
            <a:r>
              <a:rPr lang="es-ES_tradnl" dirty="0" smtClean="0"/>
              <a:t>Vida en el </a:t>
            </a:r>
            <a:r>
              <a:rPr lang="es-ES_tradnl" b="1" dirty="0" smtClean="0"/>
              <a:t>ÁGORA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 descr="Agora_of_Athe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23" r="-12323"/>
          <a:stretch>
            <a:fillRect/>
          </a:stretch>
        </p:blipFill>
        <p:spPr>
          <a:xfrm>
            <a:off x="-486952" y="144819"/>
            <a:ext cx="9940051" cy="598134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Isonomía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Igualdad.</a:t>
            </a:r>
          </a:p>
          <a:p>
            <a:r>
              <a:rPr lang="es-ES_tradnl" dirty="0" smtClean="0"/>
              <a:t>Todos los </a:t>
            </a:r>
            <a:r>
              <a:rPr lang="es-ES_tradnl" b="1" dirty="0" smtClean="0"/>
              <a:t>CIUDADANOS </a:t>
            </a:r>
            <a:r>
              <a:rPr lang="es-ES_tradnl" dirty="0" smtClean="0"/>
              <a:t>están preparados para gobernar: igual capacidad.</a:t>
            </a:r>
          </a:p>
          <a:p>
            <a:r>
              <a:rPr lang="es-ES_tradnl" dirty="0" smtClean="0"/>
              <a:t>Sorteo.</a:t>
            </a:r>
          </a:p>
          <a:p>
            <a:r>
              <a:rPr lang="es-ES_tradnl" dirty="0" smtClean="0"/>
              <a:t>Salario (Pericles).</a:t>
            </a:r>
          </a:p>
          <a:p>
            <a:r>
              <a:rPr lang="es-ES_tradnl" dirty="0" smtClean="0"/>
              <a:t>“</a:t>
            </a:r>
            <a:r>
              <a:rPr lang="es-ES_tradnl" dirty="0" err="1" smtClean="0"/>
              <a:t>Idiotes</a:t>
            </a:r>
            <a:r>
              <a:rPr lang="es-ES_tradnl" dirty="0" smtClean="0"/>
              <a:t>”</a:t>
            </a:r>
            <a:endParaRPr lang="es-ES_tradn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Boulé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33343" cy="4385020"/>
          </a:xfrm>
        </p:spPr>
        <p:txBody>
          <a:bodyPr/>
          <a:lstStyle/>
          <a:p>
            <a:r>
              <a:rPr lang="es-ES_tradnl" dirty="0" smtClean="0"/>
              <a:t>500 miembros.</a:t>
            </a:r>
          </a:p>
          <a:p>
            <a:r>
              <a:rPr lang="es-ES_tradnl" dirty="0" smtClean="0"/>
              <a:t>50 de cada tribu.</a:t>
            </a:r>
          </a:p>
          <a:p>
            <a:r>
              <a:rPr lang="es-ES_tradnl" dirty="0" smtClean="0"/>
              <a:t>Se reparten la presidencia cada mes.</a:t>
            </a:r>
          </a:p>
          <a:p>
            <a:r>
              <a:rPr lang="es-ES_tradnl" dirty="0" smtClean="0"/>
              <a:t>De ellos, rotan en la presidencia: </a:t>
            </a:r>
            <a:r>
              <a:rPr lang="es-ES_tradnl" dirty="0" err="1" smtClean="0"/>
              <a:t>Pritareo</a:t>
            </a:r>
            <a:r>
              <a:rPr lang="es-ES_tradnl" dirty="0" smtClean="0"/>
              <a:t> (Sócrates).</a:t>
            </a:r>
          </a:p>
          <a:p>
            <a:r>
              <a:rPr lang="es-ES_tradnl" dirty="0" smtClean="0"/>
              <a:t>Convocan a la </a:t>
            </a:r>
            <a:r>
              <a:rPr lang="es-ES_tradnl" dirty="0" err="1" smtClean="0"/>
              <a:t>Ekklesía</a:t>
            </a:r>
            <a:r>
              <a:rPr lang="es-ES_tradnl" dirty="0" smtClean="0"/>
              <a:t> y le proponen reformas.</a:t>
            </a:r>
            <a:endParaRPr lang="es-ES_tradn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Ekklesía</a:t>
            </a:r>
            <a:r>
              <a:rPr lang="es-ES_tradnl" dirty="0" smtClean="0"/>
              <a:t>.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 asamblea de ciudadanos libres.</a:t>
            </a:r>
          </a:p>
          <a:p>
            <a:r>
              <a:rPr lang="es-ES_tradnl" dirty="0" smtClean="0"/>
              <a:t>Poder legislativo, judicial y ejecutivo.</a:t>
            </a:r>
          </a:p>
          <a:p>
            <a:r>
              <a:rPr lang="es-ES_tradnl" dirty="0" smtClean="0"/>
              <a:t>Guerra, diplomacia…</a:t>
            </a:r>
          </a:p>
          <a:p>
            <a:r>
              <a:rPr lang="es-ES_tradnl" dirty="0" smtClean="0"/>
              <a:t>Mayores de 18 años.</a:t>
            </a:r>
          </a:p>
          <a:p>
            <a:r>
              <a:rPr lang="es-ES_tradnl" dirty="0" smtClean="0"/>
              <a:t>Había que acudir en persona.</a:t>
            </a:r>
          </a:p>
          <a:p>
            <a:r>
              <a:rPr lang="es-ES_tradnl" dirty="0" smtClean="0"/>
              <a:t>Discursos.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Areópago.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Arcontes.</a:t>
            </a:r>
          </a:p>
          <a:p>
            <a:r>
              <a:rPr lang="es-ES_tradnl" dirty="0" smtClean="0"/>
              <a:t>Elegidos entre los aristócratas por la </a:t>
            </a:r>
            <a:r>
              <a:rPr lang="es-ES_tradnl" dirty="0" err="1" smtClean="0"/>
              <a:t>Ekklesía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Consejeros.</a:t>
            </a:r>
          </a:p>
          <a:p>
            <a:r>
              <a:rPr lang="es-ES_tradnl" dirty="0" smtClean="0"/>
              <a:t>Poder muy limitado, casi testimonial.</a:t>
            </a:r>
            <a:endParaRPr lang="es-ES_tradn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 descr="AAtenas organiza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475" r="-58475"/>
          <a:stretch>
            <a:fillRect/>
          </a:stretch>
        </p:blipFill>
        <p:spPr>
          <a:xfrm>
            <a:off x="0" y="0"/>
            <a:ext cx="968667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Helíaia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Tribunales. Justicia ateniense.</a:t>
            </a:r>
          </a:p>
          <a:p>
            <a:r>
              <a:rPr lang="es-ES_tradnl" dirty="0" smtClean="0"/>
              <a:t>Nunca de oficio. Rogada.</a:t>
            </a:r>
          </a:p>
          <a:p>
            <a:r>
              <a:rPr lang="es-ES_tradnl" dirty="0" smtClean="0"/>
              <a:t>Si afectaba a la esfera pública, cualquiera podía denunciar.</a:t>
            </a:r>
          </a:p>
          <a:p>
            <a:r>
              <a:rPr lang="es-ES_tradnl" dirty="0" smtClean="0"/>
              <a:t>No apelación.</a:t>
            </a:r>
          </a:p>
          <a:p>
            <a:r>
              <a:rPr lang="es-ES_tradnl" dirty="0" smtClean="0"/>
              <a:t>No abogados o fiscales.</a:t>
            </a:r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smtClean="0"/>
              <a:t>1ª Reflexión política</a:t>
            </a:r>
            <a:r>
              <a:rPr lang="es-ES_tradnl" dirty="0" smtClean="0"/>
              <a:t>: Platón y Aristóteles.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809445" cy="4240201"/>
          </a:xfrm>
        </p:spPr>
        <p:txBody>
          <a:bodyPr>
            <a:normAutofit/>
          </a:bodyPr>
          <a:lstStyle/>
          <a:p>
            <a:pPr marL="457200" indent="-457200"/>
            <a:r>
              <a:rPr lang="es-ES_tradnl" dirty="0" smtClean="0">
                <a:solidFill>
                  <a:srgbClr val="800000"/>
                </a:solidFill>
              </a:rPr>
              <a:t>Tres tipos: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Monarquía: gobierno de uno solo.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Aristocracia: gobierno de unos pocos.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Democracia: gobierno de todos.</a:t>
            </a:r>
          </a:p>
          <a:p>
            <a:pPr marL="457200" indent="-457200"/>
            <a:r>
              <a:rPr lang="es-ES_tradnl" dirty="0" smtClean="0">
                <a:solidFill>
                  <a:srgbClr val="800000"/>
                </a:solidFill>
              </a:rPr>
              <a:t>Tres degeneraciones.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Tiranía: el monarca gobierna para su beneficio.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Oligarquía: beneficio de los oligarcas.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/>
              <a:t>Democracia: el arbitrio de la mayoría sobre las leyes.</a:t>
            </a:r>
            <a:endParaRPr lang="es-ES_tradn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2850"/>
            <a:ext cx="7608906" cy="552539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Ekklesía</a:t>
            </a:r>
            <a:r>
              <a:rPr lang="es-ES_tradnl" dirty="0" smtClean="0"/>
              <a:t> elige 9 Arcontes cada año.</a:t>
            </a:r>
          </a:p>
          <a:p>
            <a:pPr lvl="1"/>
            <a:r>
              <a:rPr lang="es-ES_tradnl" dirty="0" smtClean="0"/>
              <a:t>Presiden los tribunales.</a:t>
            </a:r>
          </a:p>
          <a:p>
            <a:r>
              <a:rPr lang="es-ES_tradnl" dirty="0" smtClean="0"/>
              <a:t>Se presentan 6000 miembros para el jurado de las tribus.</a:t>
            </a:r>
          </a:p>
          <a:p>
            <a:r>
              <a:rPr lang="es-ES_tradnl" dirty="0" smtClean="0"/>
              <a:t>Solo han de acudir 500 por juicio.</a:t>
            </a:r>
          </a:p>
          <a:p>
            <a:r>
              <a:rPr lang="es-ES_tradnl" dirty="0" smtClean="0"/>
              <a:t>No saben hasta horas antes a quiénes tocaba.</a:t>
            </a:r>
          </a:p>
          <a:p>
            <a:r>
              <a:rPr lang="es-ES_tradnl" b="1" dirty="0" smtClean="0"/>
              <a:t>Sorteo </a:t>
            </a:r>
            <a:r>
              <a:rPr lang="es-ES_tradnl" dirty="0" smtClean="0"/>
              <a:t>mediante un sistema de tablillas.</a:t>
            </a:r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Cleroterion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- 40 min.: Testigos, intervenciones, pruebas…</a:t>
            </a:r>
          </a:p>
          <a:p>
            <a:r>
              <a:rPr lang="es-ES_tradnl" dirty="0" smtClean="0"/>
              <a:t>- Urna en el centro.</a:t>
            </a:r>
          </a:p>
          <a:p>
            <a:pPr>
              <a:buFontTx/>
              <a:buChar char="-"/>
            </a:pPr>
            <a:r>
              <a:rPr lang="es-ES_tradnl" dirty="0" smtClean="0"/>
              <a:t> 5% de los votos mínimo </a:t>
            </a:r>
          </a:p>
          <a:p>
            <a:r>
              <a:rPr lang="es-ES_tradnl" dirty="0" smtClean="0"/>
              <a:t>(Peligro de multa o pérdida de ciudadanía)</a:t>
            </a:r>
          </a:p>
          <a:p>
            <a:endParaRPr lang="es-ES_tradnl" dirty="0"/>
          </a:p>
        </p:txBody>
      </p:sp>
      <p:pic>
        <p:nvPicPr>
          <p:cNvPr id="4" name="Content Placeholder 3" descr="cleroterion_sorteo_jurado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8138" r="-8138"/>
          <a:stretch>
            <a:fillRect/>
          </a:stretch>
        </p:blipFill>
        <p:spPr/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3423" y="879943"/>
            <a:ext cx="147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580101"/>
                </a:solidFill>
              </a:rPr>
              <a:t>Arconte.</a:t>
            </a:r>
          </a:p>
          <a:p>
            <a:r>
              <a:rPr lang="es-ES_tradnl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580101"/>
                </a:solidFill>
              </a:rPr>
              <a:t>Secretarios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8" name="Frame 7"/>
          <p:cNvSpPr/>
          <p:nvPr/>
        </p:nvSpPr>
        <p:spPr>
          <a:xfrm>
            <a:off x="3086065" y="568351"/>
            <a:ext cx="2239347" cy="12810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871693" y="2127721"/>
            <a:ext cx="1013834" cy="306347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14810" y="2127721"/>
            <a:ext cx="1114103" cy="306347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9427" y="2606736"/>
            <a:ext cx="38529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</a:t>
            </a:r>
          </a:p>
          <a:p>
            <a:r>
              <a:rPr lang="es-ES_tradnl" dirty="0" smtClean="0"/>
              <a:t>U</a:t>
            </a:r>
          </a:p>
          <a:p>
            <a:r>
              <a:rPr lang="es-ES_tradnl" dirty="0" smtClean="0"/>
              <a:t>R</a:t>
            </a:r>
          </a:p>
          <a:p>
            <a:r>
              <a:rPr lang="es-ES_tradnl" dirty="0" smtClean="0"/>
              <a:t>A</a:t>
            </a:r>
          </a:p>
          <a:p>
            <a:r>
              <a:rPr lang="es-ES_tradnl" dirty="0" smtClean="0"/>
              <a:t>D</a:t>
            </a:r>
          </a:p>
          <a:p>
            <a:r>
              <a:rPr lang="es-ES_tradnl" dirty="0" smtClean="0"/>
              <a:t>O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5875967" y="2606736"/>
            <a:ext cx="385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</a:t>
            </a:r>
          </a:p>
          <a:p>
            <a:r>
              <a:rPr lang="es-ES_tradnl" dirty="0" smtClean="0"/>
              <a:t>U</a:t>
            </a:r>
          </a:p>
          <a:p>
            <a:r>
              <a:rPr lang="es-ES_tradnl" dirty="0" smtClean="0"/>
              <a:t>R</a:t>
            </a:r>
          </a:p>
          <a:p>
            <a:r>
              <a:rPr lang="es-ES_tradnl" dirty="0" smtClean="0"/>
              <a:t>A</a:t>
            </a:r>
          </a:p>
          <a:p>
            <a:r>
              <a:rPr lang="es-ES_tradnl" dirty="0" smtClean="0"/>
              <a:t>D</a:t>
            </a:r>
          </a:p>
          <a:p>
            <a:r>
              <a:rPr lang="es-ES_tradnl" dirty="0" smtClean="0"/>
              <a:t>O</a:t>
            </a:r>
          </a:p>
          <a:p>
            <a:endParaRPr lang="es-ES_tradnl" dirty="0"/>
          </a:p>
        </p:txBody>
      </p:sp>
      <p:sp>
        <p:nvSpPr>
          <p:cNvPr id="15" name="TextBox 14"/>
          <p:cNvSpPr txBox="1"/>
          <p:nvPr/>
        </p:nvSpPr>
        <p:spPr>
          <a:xfrm>
            <a:off x="6778390" y="2606736"/>
            <a:ext cx="385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</a:t>
            </a:r>
          </a:p>
          <a:p>
            <a:r>
              <a:rPr lang="es-ES_tradnl" dirty="0" smtClean="0"/>
              <a:t>U</a:t>
            </a:r>
          </a:p>
          <a:p>
            <a:r>
              <a:rPr lang="es-ES_tradnl" dirty="0" smtClean="0"/>
              <a:t>B</a:t>
            </a:r>
          </a:p>
          <a:p>
            <a:r>
              <a:rPr lang="es-ES_tradnl" dirty="0" smtClean="0"/>
              <a:t>L</a:t>
            </a:r>
          </a:p>
          <a:p>
            <a:r>
              <a:rPr lang="es-ES_tradnl" dirty="0" smtClean="0"/>
              <a:t>I</a:t>
            </a:r>
          </a:p>
          <a:p>
            <a:r>
              <a:rPr lang="es-ES_tradnl" dirty="0" smtClean="0"/>
              <a:t>C</a:t>
            </a:r>
          </a:p>
          <a:p>
            <a:r>
              <a:rPr lang="es-ES_tradnl" dirty="0" smtClean="0"/>
              <a:t>O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891282" y="2606736"/>
            <a:ext cx="385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</a:t>
            </a:r>
          </a:p>
          <a:p>
            <a:r>
              <a:rPr lang="es-ES_tradnl" dirty="0" smtClean="0"/>
              <a:t>U</a:t>
            </a:r>
          </a:p>
          <a:p>
            <a:r>
              <a:rPr lang="es-ES_tradnl" dirty="0" smtClean="0"/>
              <a:t>B</a:t>
            </a:r>
          </a:p>
          <a:p>
            <a:r>
              <a:rPr lang="es-ES_tradnl" dirty="0" smtClean="0"/>
              <a:t>L</a:t>
            </a:r>
          </a:p>
          <a:p>
            <a:r>
              <a:rPr lang="es-ES_tradnl" dirty="0" smtClean="0"/>
              <a:t>I</a:t>
            </a:r>
          </a:p>
          <a:p>
            <a:r>
              <a:rPr lang="es-ES_tradnl" dirty="0" smtClean="0"/>
              <a:t>C</a:t>
            </a:r>
          </a:p>
          <a:p>
            <a:r>
              <a:rPr lang="es-ES_tradnl" dirty="0" smtClean="0"/>
              <a:t>O</a:t>
            </a:r>
            <a:endParaRPr lang="es-ES_tradnl" dirty="0"/>
          </a:p>
        </p:txBody>
      </p:sp>
      <p:pic>
        <p:nvPicPr>
          <p:cNvPr id="17" name="Picture 16" descr="hoplita-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20" y="730876"/>
            <a:ext cx="1396845" cy="1396845"/>
          </a:xfrm>
          <a:prstGeom prst="rect">
            <a:avLst/>
          </a:prstGeom>
        </p:spPr>
      </p:pic>
      <p:pic>
        <p:nvPicPr>
          <p:cNvPr id="18" name="Picture 17" descr="hoplite_2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10" y="249792"/>
            <a:ext cx="942938" cy="1877929"/>
          </a:xfrm>
          <a:prstGeom prst="rect">
            <a:avLst/>
          </a:prstGeom>
        </p:spPr>
      </p:pic>
      <p:pic>
        <p:nvPicPr>
          <p:cNvPr id="19" name="Picture 18" descr="Disfraz_de_griego_MA160L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527" y="4638061"/>
            <a:ext cx="1232673" cy="1643564"/>
          </a:xfrm>
          <a:prstGeom prst="rect">
            <a:avLst/>
          </a:prstGeom>
        </p:spPr>
      </p:pic>
      <p:pic>
        <p:nvPicPr>
          <p:cNvPr id="20" name="Picture 19" descr="grie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404" y="4790156"/>
            <a:ext cx="761231" cy="149146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Ciudadanos.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Población Atenas:</a:t>
            </a:r>
          </a:p>
          <a:p>
            <a:pPr lvl="1"/>
            <a:r>
              <a:rPr lang="es-ES_tradnl" dirty="0" smtClean="0"/>
              <a:t>300.000 habitantes.</a:t>
            </a:r>
          </a:p>
          <a:p>
            <a:pPr lvl="1"/>
            <a:r>
              <a:rPr lang="es-ES_tradnl" dirty="0" smtClean="0"/>
              <a:t>Solo 60.000 ciudadanos.</a:t>
            </a:r>
          </a:p>
          <a:p>
            <a:pPr lvl="1"/>
            <a:r>
              <a:rPr lang="es-ES_tradnl" dirty="0" smtClean="0"/>
              <a:t>+ mujeres, esclavos y </a:t>
            </a:r>
            <a:r>
              <a:rPr lang="es-ES_tradnl" dirty="0" err="1" smtClean="0"/>
              <a:t>metecos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Esclavos con derechos pero no vida pública.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5390"/>
            <a:ext cx="7397227" cy="4900774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Ciudadano: tiene </a:t>
            </a:r>
            <a:r>
              <a:rPr lang="es-ES_tradnl" u="sng" dirty="0" smtClean="0"/>
              <a:t>vida pública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Servicio militar. Tiempo en la frontera. Rito de paso.</a:t>
            </a:r>
          </a:p>
          <a:p>
            <a:pPr lvl="1"/>
            <a:r>
              <a:rPr lang="es-ES_tradnl" dirty="0" smtClean="0"/>
              <a:t>Debe tomar decisiones.</a:t>
            </a:r>
          </a:p>
          <a:p>
            <a:pPr lvl="1"/>
            <a:r>
              <a:rPr lang="es-ES_tradnl" u="sng" dirty="0" smtClean="0"/>
              <a:t>Logos</a:t>
            </a:r>
            <a:r>
              <a:rPr lang="es-ES_tradnl" dirty="0" smtClean="0"/>
              <a:t>. Uso del verbo. La palabra.</a:t>
            </a:r>
          </a:p>
          <a:p>
            <a:r>
              <a:rPr lang="es-ES_tradnl" sz="2300" b="1" dirty="0" smtClean="0"/>
              <a:t>Democracia = sistema de la palabra.</a:t>
            </a:r>
          </a:p>
          <a:p>
            <a:r>
              <a:rPr lang="es-ES_tradnl" dirty="0" smtClean="0"/>
              <a:t>Retórica.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Sofistas.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MAESTROS DE LA PALABRA.</a:t>
            </a:r>
          </a:p>
          <a:p>
            <a:r>
              <a:rPr lang="es-ES_tradnl" dirty="0" smtClean="0"/>
              <a:t>Profesores.</a:t>
            </a:r>
          </a:p>
          <a:p>
            <a:pPr lvl="1"/>
            <a:r>
              <a:rPr lang="es-ES_tradnl" dirty="0" smtClean="0"/>
              <a:t>Enseñan a vivir en la ciudad.</a:t>
            </a:r>
          </a:p>
          <a:p>
            <a:pPr lvl="1"/>
            <a:r>
              <a:rPr lang="es-ES_tradnl" dirty="0" smtClean="0"/>
              <a:t>Gorgias. </a:t>
            </a:r>
            <a:r>
              <a:rPr lang="es-ES_tradnl" u="sng" dirty="0" smtClean="0"/>
              <a:t>Elogio a Elena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Homero ya no es útil.</a:t>
            </a:r>
          </a:p>
          <a:p>
            <a:r>
              <a:rPr lang="es-ES_tradnl" dirty="0" smtClean="0"/>
              <a:t>Chicos malos.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Thank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smoking 1</a:t>
            </a:r>
            <a:endParaRPr lang="es-ES_tradnl" dirty="0"/>
          </a:p>
        </p:txBody>
      </p:sp>
      <p:pic>
        <p:nvPicPr>
          <p:cNvPr id="4" name="Thank you for smoking 1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832853"/>
            <a:ext cx="6508750" cy="2670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Thank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smoking 2</a:t>
            </a:r>
            <a:endParaRPr lang="es-ES_tradnl" dirty="0"/>
          </a:p>
        </p:txBody>
      </p:sp>
      <p:pic>
        <p:nvPicPr>
          <p:cNvPr id="4" name="Thank you for smoking 2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832853"/>
            <a:ext cx="6508750" cy="2670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Thank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smoking 3</a:t>
            </a:r>
            <a:endParaRPr lang="es-ES_tradnl" dirty="0"/>
          </a:p>
        </p:txBody>
      </p:sp>
      <p:pic>
        <p:nvPicPr>
          <p:cNvPr id="4" name="Thank you for smoking 3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832853"/>
            <a:ext cx="6508750" cy="2670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Monarquía y aristocracia.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642329" cy="450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rgbClr val="800000"/>
                </a:solidFill>
              </a:rPr>
              <a:t>Monarquía: </a:t>
            </a:r>
          </a:p>
          <a:p>
            <a:pPr lvl="1"/>
            <a:r>
              <a:rPr lang="es-ES_tradnl" dirty="0" smtClean="0"/>
              <a:t>Hereditario.</a:t>
            </a:r>
          </a:p>
          <a:p>
            <a:pPr lvl="1"/>
            <a:r>
              <a:rPr lang="es-ES_tradnl" dirty="0" smtClean="0"/>
              <a:t>Legitimación de la monarquía:</a:t>
            </a:r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endParaRPr lang="es-ES_tradnl" dirty="0" smtClean="0">
              <a:solidFill>
                <a:srgbClr val="800000"/>
              </a:solidFill>
            </a:endParaRPr>
          </a:p>
          <a:p>
            <a:r>
              <a:rPr lang="es-ES_tradnl" dirty="0" smtClean="0">
                <a:solidFill>
                  <a:srgbClr val="800000"/>
                </a:solidFill>
              </a:rPr>
              <a:t>Aristocracia:</a:t>
            </a:r>
          </a:p>
          <a:p>
            <a:pPr lvl="1"/>
            <a:r>
              <a:rPr lang="es-ES_tradnl" dirty="0" smtClean="0"/>
              <a:t>Un pequeño grupo que es superior al resto.</a:t>
            </a:r>
          </a:p>
          <a:p>
            <a:pPr lvl="1"/>
            <a:r>
              <a:rPr lang="es-ES_tradnl" dirty="0" smtClean="0"/>
              <a:t>Legitimación de la aristocracia:</a:t>
            </a:r>
          </a:p>
          <a:p>
            <a:pPr lvl="2"/>
            <a:r>
              <a:rPr lang="es-ES_tradnl" dirty="0" smtClean="0"/>
              <a:t>Parentesco con dioses.</a:t>
            </a:r>
          </a:p>
          <a:p>
            <a:pPr lvl="2"/>
            <a:r>
              <a:rPr lang="es-ES_tradnl" dirty="0" smtClean="0"/>
              <a:t>Parentesco con antiguos habitantes.</a:t>
            </a:r>
          </a:p>
          <a:p>
            <a:pPr lvl="2"/>
            <a:r>
              <a:rPr lang="es-ES_tradnl" dirty="0" smtClean="0"/>
              <a:t>Cultura.</a:t>
            </a:r>
          </a:p>
          <a:p>
            <a:pPr lvl="2"/>
            <a:endParaRPr lang="es-ES_tradnl" dirty="0" smtClean="0"/>
          </a:p>
          <a:p>
            <a:pPr lvl="2"/>
            <a:endParaRPr lang="es-ES_tradnl" dirty="0" smtClean="0"/>
          </a:p>
          <a:p>
            <a:pPr lvl="3">
              <a:buNone/>
            </a:pP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980828" y="3319690"/>
            <a:ext cx="490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S_tradnl" dirty="0" smtClean="0"/>
              <a:t>Fuerza.			Linaje.</a:t>
            </a:r>
          </a:p>
          <a:p>
            <a:pPr lvl="2"/>
            <a:r>
              <a:rPr lang="es-ES_tradnl" dirty="0" smtClean="0"/>
              <a:t>Religión.		Herencia.</a:t>
            </a:r>
          </a:p>
          <a:p>
            <a:pPr lvl="2"/>
            <a:r>
              <a:rPr lang="es-ES_tradnl" dirty="0" smtClean="0"/>
              <a:t>Riqueza.		Cultura.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1555"/>
            <a:ext cx="6508377" cy="1143000"/>
          </a:xfrm>
        </p:spPr>
        <p:txBody>
          <a:bodyPr/>
          <a:lstStyle/>
          <a:p>
            <a:r>
              <a:rPr lang="es-ES_tradnl" dirty="0" smtClean="0"/>
              <a:t>Mejor gobierno según Platón y Aristóteles.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7887432" cy="4515140"/>
          </a:xfrm>
        </p:spPr>
        <p:txBody>
          <a:bodyPr/>
          <a:lstStyle/>
          <a:p>
            <a:r>
              <a:rPr lang="es-ES_tradnl" dirty="0" smtClean="0">
                <a:solidFill>
                  <a:srgbClr val="800000"/>
                </a:solidFill>
              </a:rPr>
              <a:t>Platón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El gobierno de los mejores: Mito de la Caverna.</a:t>
            </a:r>
          </a:p>
          <a:p>
            <a:pPr lvl="1"/>
            <a:r>
              <a:rPr lang="es-ES_tradnl" dirty="0" smtClean="0"/>
              <a:t>Primero estudiar filosofía.</a:t>
            </a:r>
          </a:p>
          <a:p>
            <a:pPr lvl="1"/>
            <a:r>
              <a:rPr lang="es-ES_tradnl" u="sng" dirty="0" smtClean="0"/>
              <a:t>Respeto a las leyes</a:t>
            </a:r>
            <a:r>
              <a:rPr lang="es-ES_tradnl" dirty="0" smtClean="0"/>
              <a:t>.</a:t>
            </a:r>
          </a:p>
          <a:p>
            <a:pPr lvl="1"/>
            <a:endParaRPr lang="es-ES_tradnl" dirty="0" smtClean="0"/>
          </a:p>
          <a:p>
            <a:r>
              <a:rPr lang="es-ES_tradnl" dirty="0" smtClean="0">
                <a:solidFill>
                  <a:srgbClr val="800000"/>
                </a:solidFill>
              </a:rPr>
              <a:t>Aristóteles</a:t>
            </a:r>
            <a:r>
              <a:rPr lang="es-ES_tradnl" dirty="0" smtClean="0"/>
              <a:t>: </a:t>
            </a:r>
          </a:p>
          <a:p>
            <a:pPr lvl="1"/>
            <a:r>
              <a:rPr lang="es-ES_tradnl" dirty="0" smtClean="0"/>
              <a:t>Una democracia de las clases medias.</a:t>
            </a:r>
          </a:p>
          <a:p>
            <a:pPr lvl="1"/>
            <a:r>
              <a:rPr lang="es-ES_tradnl" dirty="0" smtClean="0"/>
              <a:t>Alejado de los excesos de los pobres y los ricos. TERMINO MEDIO.</a:t>
            </a:r>
          </a:p>
          <a:p>
            <a:pPr lvl="1"/>
            <a:r>
              <a:rPr lang="es-ES_tradnl" dirty="0" smtClean="0"/>
              <a:t>Cualquier forma, si </a:t>
            </a:r>
            <a:r>
              <a:rPr lang="es-ES_tradnl" u="sng" dirty="0" smtClean="0"/>
              <a:t>respeta las leyes</a:t>
            </a:r>
            <a:r>
              <a:rPr lang="es-ES_tradnl" dirty="0" smtClean="0"/>
              <a:t>, es buena.</a:t>
            </a:r>
          </a:p>
          <a:p>
            <a:pPr lvl="1"/>
            <a:r>
              <a:rPr lang="es-ES_tradnl" dirty="0" smtClean="0"/>
              <a:t>Toda forma es buena si se adapta a las condiciones históricas.</a:t>
            </a:r>
          </a:p>
          <a:p>
            <a:pPr lvl="1"/>
            <a:r>
              <a:rPr lang="es-ES_tradnl" u="sng" dirty="0" smtClean="0"/>
              <a:t>Requisito</a:t>
            </a:r>
            <a:r>
              <a:rPr lang="es-ES_tradnl" dirty="0" smtClean="0"/>
              <a:t>: procurar prosperidad material, vida virtuosa y feliz.</a:t>
            </a:r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1295"/>
            <a:ext cx="6508377" cy="1143000"/>
          </a:xfrm>
        </p:spPr>
        <p:txBody>
          <a:bodyPr/>
          <a:lstStyle/>
          <a:p>
            <a:r>
              <a:rPr lang="es-ES_tradnl" dirty="0" smtClean="0"/>
              <a:t>S. XVIII	Separación de poderes.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586624" cy="4648200"/>
          </a:xfrm>
        </p:spPr>
        <p:txBody>
          <a:bodyPr>
            <a:normAutofit/>
          </a:bodyPr>
          <a:lstStyle/>
          <a:p>
            <a:r>
              <a:rPr lang="es-ES_tradnl" dirty="0" smtClean="0"/>
              <a:t>Locke, </a:t>
            </a:r>
            <a:r>
              <a:rPr lang="es-ES_tradnl" u="sng" dirty="0" err="1" smtClean="0"/>
              <a:t>Montequieu</a:t>
            </a:r>
            <a:r>
              <a:rPr lang="es-ES_tradnl" dirty="0" smtClean="0"/>
              <a:t>, Rousseau …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solidFill>
                  <a:srgbClr val="800000"/>
                </a:solidFill>
              </a:rPr>
              <a:t>Poder Legislativo</a:t>
            </a:r>
            <a:r>
              <a:rPr lang="es-ES_tradnl" dirty="0" smtClean="0"/>
              <a:t>: establece las leyes que regulan el comportamiento de los individuos.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solidFill>
                  <a:srgbClr val="800000"/>
                </a:solidFill>
              </a:rPr>
              <a:t>Poder Ejecutivo</a:t>
            </a:r>
            <a:r>
              <a:rPr lang="es-ES_tradnl" dirty="0" smtClean="0"/>
              <a:t>: ejecuta las leyes. Coordina medios, instituciones, personas… Gobierno.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dirty="0" smtClean="0">
                <a:solidFill>
                  <a:srgbClr val="800000"/>
                </a:solidFill>
              </a:rPr>
              <a:t>Poder Judicial</a:t>
            </a:r>
            <a:r>
              <a:rPr lang="es-ES_tradnl" dirty="0" smtClean="0"/>
              <a:t>: dirime en disputas conforme a la ley. La interpretan.</a:t>
            </a:r>
          </a:p>
          <a:p>
            <a:pPr marL="457200" indent="-457200">
              <a:buFont typeface="+mj-lt"/>
              <a:buAutoNum type="arabicPeriod"/>
            </a:pPr>
            <a:endParaRPr lang="es-ES_tradnl" dirty="0" smtClean="0"/>
          </a:p>
          <a:p>
            <a:pPr marL="457200" indent="-457200"/>
            <a:r>
              <a:rPr lang="es-ES_tradnl" dirty="0" smtClean="0"/>
              <a:t>Evita la concentración de poder (degeneraciones).</a:t>
            </a:r>
          </a:p>
          <a:p>
            <a:pPr marL="457200" indent="-457200"/>
            <a:r>
              <a:rPr lang="es-ES_tradnl" dirty="0" smtClean="0"/>
              <a:t>La libertad no admite la unión de ellos.</a:t>
            </a:r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605</TotalTime>
  <Words>2262</Words>
  <Application>Microsoft Macintosh PowerPoint</Application>
  <PresentationFormat>On-screen Show (4:3)</PresentationFormat>
  <Paragraphs>401</Paragraphs>
  <Slides>68</Slides>
  <Notes>0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Plaza</vt:lpstr>
      <vt:lpstr>DEMOCRACIA</vt:lpstr>
      <vt:lpstr>GUIÓN</vt:lpstr>
      <vt:lpstr>       A.- Formas de organización política. </vt:lpstr>
      <vt:lpstr>La democracia: rareza histórica.</vt:lpstr>
      <vt:lpstr>Slide 5</vt:lpstr>
      <vt:lpstr>1ª Reflexión política: Platón y Aristóteles.</vt:lpstr>
      <vt:lpstr>Monarquía y aristocracia.</vt:lpstr>
      <vt:lpstr>Mejor gobierno según Platón y Aristóteles.</vt:lpstr>
      <vt:lpstr>S. XVIII Separación de poderes.</vt:lpstr>
      <vt:lpstr>La espada de Damocles</vt:lpstr>
      <vt:lpstr>Defectos de los sistemas no democráticos.</vt:lpstr>
      <vt:lpstr>Slide 12</vt:lpstr>
      <vt:lpstr>Slide 13</vt:lpstr>
      <vt:lpstr>B.-Características básicas de un sistema democrático.  </vt:lpstr>
      <vt:lpstr>Robert A. Dahl</vt:lpstr>
      <vt:lpstr>Criterios:</vt:lpstr>
      <vt:lpstr>A.- Participación efectiva.</vt:lpstr>
      <vt:lpstr>B.- Igualdad de voto entre adultos.</vt:lpstr>
      <vt:lpstr>Método</vt:lpstr>
      <vt:lpstr>Slide 20</vt:lpstr>
      <vt:lpstr>C.- Compresión ilustrada.</vt:lpstr>
      <vt:lpstr>Slide 22</vt:lpstr>
      <vt:lpstr>4.- Control de la agenda.</vt:lpstr>
      <vt:lpstr>Slide 24</vt:lpstr>
      <vt:lpstr>C.- Orígenes históricos de la democracia: ATENAS. </vt:lpstr>
      <vt:lpstr>GUIÓN.</vt:lpstr>
      <vt:lpstr>A.- Cazadores – recolectores.</vt:lpstr>
      <vt:lpstr>Slide 28</vt:lpstr>
      <vt:lpstr>Slide 29</vt:lpstr>
      <vt:lpstr>Slide 30</vt:lpstr>
      <vt:lpstr>DESIERTO DEL KALAHARI</vt:lpstr>
      <vt:lpstr>Slide 32</vt:lpstr>
      <vt:lpstr>Rousseau</vt:lpstr>
      <vt:lpstr>ATENAS CLÁSICA</vt:lpstr>
      <vt:lpstr>Atenas.  1.-Historia.</vt:lpstr>
      <vt:lpstr>Guión.</vt:lpstr>
      <vt:lpstr>1.- Sociedad micénica.</vt:lpstr>
      <vt:lpstr>Aedos.</vt:lpstr>
      <vt:lpstr>Canto I de la ILÍADA.</vt:lpstr>
      <vt:lpstr>Texto Tersites y Odiseo.</vt:lpstr>
      <vt:lpstr>Sociedad Doria.</vt:lpstr>
      <vt:lpstr>Slide 42</vt:lpstr>
      <vt:lpstr>Slide 43</vt:lpstr>
      <vt:lpstr>  Siglos  VIII  VII a.C.</vt:lpstr>
      <vt:lpstr>Descontento con la aristocracia.</vt:lpstr>
      <vt:lpstr>SOLÓN</vt:lpstr>
      <vt:lpstr>Medidas para paliar la crisis.</vt:lpstr>
      <vt:lpstr>Slide 48</vt:lpstr>
      <vt:lpstr>Slide 49</vt:lpstr>
      <vt:lpstr>Clístenes.</vt:lpstr>
      <vt:lpstr>Los tiranos.</vt:lpstr>
      <vt:lpstr>Clístenes.</vt:lpstr>
      <vt:lpstr>Slide 53</vt:lpstr>
      <vt:lpstr>Isonomía.</vt:lpstr>
      <vt:lpstr>Boulé.</vt:lpstr>
      <vt:lpstr>Ekklesía. </vt:lpstr>
      <vt:lpstr>Areópago.</vt:lpstr>
      <vt:lpstr>Slide 58</vt:lpstr>
      <vt:lpstr>Helíaia.</vt:lpstr>
      <vt:lpstr>Slide 60</vt:lpstr>
      <vt:lpstr> Cleroterion</vt:lpstr>
      <vt:lpstr>Slide 62</vt:lpstr>
      <vt:lpstr>Ciudadanos.</vt:lpstr>
      <vt:lpstr>Slide 64</vt:lpstr>
      <vt:lpstr>Sofistas.</vt:lpstr>
      <vt:lpstr>Thank you for smoking 1</vt:lpstr>
      <vt:lpstr>Thank you for smoking 2</vt:lpstr>
      <vt:lpstr>Thank you for smoking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DEMOCRACIA</dc:title>
  <dc:creator>Adrián Alonso</dc:creator>
  <cp:lastModifiedBy>Adrián Alonso</cp:lastModifiedBy>
  <cp:revision>12</cp:revision>
  <dcterms:created xsi:type="dcterms:W3CDTF">2012-05-30T10:31:42Z</dcterms:created>
  <dcterms:modified xsi:type="dcterms:W3CDTF">2012-05-30T10:54:28Z</dcterms:modified>
</cp:coreProperties>
</file>